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6" r:id="rId3"/>
    <p:sldId id="287" r:id="rId4"/>
    <p:sldId id="3311" r:id="rId5"/>
    <p:sldId id="317" r:id="rId6"/>
    <p:sldId id="33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C5767D7-C93F-2048-A87B-3AA121FABED5}">
          <p14:sldIdLst>
            <p14:sldId id="256"/>
            <p14:sldId id="316"/>
            <p14:sldId id="287"/>
            <p14:sldId id="3311"/>
            <p14:sldId id="317"/>
            <p14:sldId id="331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 autoAdjust="0"/>
    <p:restoredTop sz="78720"/>
  </p:normalViewPr>
  <p:slideViewPr>
    <p:cSldViewPr snapToGrid="0">
      <p:cViewPr varScale="1">
        <p:scale>
          <a:sx n="83" d="100"/>
          <a:sy n="83" d="100"/>
        </p:scale>
        <p:origin x="1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1E18-F362-4001-BD8E-1FED421B759B}" type="datetimeFigureOut">
              <a:rPr lang="de-DE" smtClean="0"/>
              <a:t>14.04.23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C23EE-F915-4DF6-8333-A6D601B4A5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51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C23EE-F915-4DF6-8333-A6D601B4A58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61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Verknüpfung zur Hub-Gruppe „Innovative Lehrformate für BNE“ </a:t>
            </a:r>
            <a:r>
              <a:rPr lang="de-DE" dirty="0">
                <a:sym typeface="Wingdings" pitchFamily="2" charset="2"/>
              </a:rPr>
              <a:t> Durch das Projekt soll die Vernetzung von Lehrpersonal, Nachhaltigkeitsbeauftragen und </a:t>
            </a:r>
            <a:r>
              <a:rPr lang="de-DE" dirty="0" err="1">
                <a:sym typeface="Wingdings" pitchFamily="2" charset="2"/>
              </a:rPr>
              <a:t>Wissenschaftler:innen</a:t>
            </a:r>
            <a:r>
              <a:rPr lang="de-DE" dirty="0">
                <a:sym typeface="Wingdings" pitchFamily="2" charset="2"/>
              </a:rPr>
              <a:t> und die Verbreitung/ Möglichkeit der Verwendung von Open Educational Resources im Bereich BNE nochmals gefördert werden (mehr dazu auf der nächsten Folie)</a:t>
            </a:r>
          </a:p>
          <a:p>
            <a:pPr marL="171450" indent="-171450">
              <a:buFontTx/>
              <a:buChar char="-"/>
            </a:pPr>
            <a:endParaRPr lang="de-DE" dirty="0">
              <a:sym typeface="Wingdings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dirty="0"/>
              <a:t>Zwei Netzwerkveranstaltungen in Präsenz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Ende September 2023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Voraussichtlich Ende 2024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--&gt; mit Hub-Mitgliedern</a:t>
            </a:r>
          </a:p>
          <a:p>
            <a:endParaRPr lang="de-DE" dirty="0"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C23EE-F915-4DF6-8333-A6D601B4A58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713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Verknüpfung von innovativen Lehrmaterialien und pädagogischen Ansätzen mit Nachhaltigkeit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itchFamily="2" charset="2"/>
              </a:rPr>
              <a:t>Zielgruppe: Lehrende, Hochschuldidaktik, </a:t>
            </a:r>
            <a:r>
              <a:rPr lang="de-DE" dirty="0" err="1">
                <a:sym typeface="Wingdings" pitchFamily="2" charset="2"/>
              </a:rPr>
              <a:t>Prorektor:innen</a:t>
            </a:r>
            <a:r>
              <a:rPr lang="de-DE" dirty="0">
                <a:sym typeface="Wingdings" pitchFamily="2" charset="2"/>
              </a:rPr>
              <a:t> Studium &amp; Lehre, </a:t>
            </a:r>
            <a:r>
              <a:rPr lang="de-DE" dirty="0" err="1">
                <a:sym typeface="Wingdings" pitchFamily="2" charset="2"/>
              </a:rPr>
              <a:t>Studiengangskoordinator:innen</a:t>
            </a:r>
            <a:endParaRPr lang="de-DE" dirty="0"/>
          </a:p>
          <a:p>
            <a:pPr marL="171450" indent="-171450">
              <a:buFontTx/>
              <a:buChar char="-"/>
            </a:pPr>
            <a:r>
              <a:rPr lang="de-DE" dirty="0"/>
              <a:t>Sammlung von innovativen BNE-Lehrformaten im </a:t>
            </a:r>
            <a:r>
              <a:rPr lang="de-DE" dirty="0" err="1"/>
              <a:t>HochN</a:t>
            </a:r>
            <a:r>
              <a:rPr lang="de-DE" dirty="0"/>
              <a:t>-Wiki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/>
              <a:t>Bereitstellung von Open Educational Resources (OER)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itchFamily="2" charset="2"/>
              </a:rPr>
              <a:t> Mitglieder dieses Hubs können im Wiki existierende Tools und Formate verlinken, die als besonders nützlich empfunden wurden; es können aber auch Lehrende außerhalb des Netzwerks auf das Wiki zugreifen</a:t>
            </a:r>
          </a:p>
          <a:p>
            <a:pPr marL="171450" indent="-171450">
              <a:buFontTx/>
              <a:buChar char="-"/>
            </a:pPr>
            <a:r>
              <a:rPr lang="de-DE" dirty="0">
                <a:sym typeface="Wingdings" pitchFamily="2" charset="2"/>
              </a:rPr>
              <a:t> Die Tools, Formate und vor allem die OERs sollen möglichst barrierefrei in allen Fachrichtungen/ Studiengängen an verschiedenen Hochschulen angewandt werden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/>
              <a:t>Möglichkeit im Wiki zu verlinken, zu kommentieren und zu bewerten</a:t>
            </a:r>
            <a:endParaRPr lang="de-DE" dirty="0">
              <a:sym typeface="Wingdings" pitchFamily="2" charset="2"/>
            </a:endParaRPr>
          </a:p>
          <a:p>
            <a:pPr marL="171450" indent="-171450">
              <a:buFontTx/>
              <a:buChar char="-"/>
            </a:pPr>
            <a:r>
              <a:rPr lang="de-DE" dirty="0">
                <a:sym typeface="Wingdings" pitchFamily="2" charset="2"/>
              </a:rPr>
              <a:t> Das Projekt möchte außerdem die Vernetzung von ähnlichen Gruppen/ Netzwerken, die sich mit der Bereitstellung von Lehrmaterialien befassen fördern, insbesondere in Hinblick auf das Einbeziehen von nachhaltigen Themen, wie BNE oder der Entwicklung eines Nachhaltigkeitszertifikats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C23EE-F915-4DF6-8333-A6D601B4A58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616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04/23 – 06/23: </a:t>
            </a:r>
            <a:r>
              <a:rPr lang="de-DE" sz="1800" dirty="0">
                <a:effectLst/>
                <a:latin typeface="DejaVuSansCondensed"/>
              </a:rPr>
              <a:t>Sammlung von bestehenden Tools und Entwicklung neuer </a:t>
            </a:r>
            <a:r>
              <a:rPr lang="de-DE" sz="1800" dirty="0" err="1">
                <a:effectLst/>
                <a:latin typeface="DejaVuSansCondensed"/>
              </a:rPr>
              <a:t>Ansätze</a:t>
            </a:r>
            <a:r>
              <a:rPr lang="de-DE" sz="1800" dirty="0">
                <a:effectLst/>
                <a:latin typeface="DejaVuSansCondensed"/>
              </a:rPr>
              <a:t> in inhaltlich festgelegten Untergruppen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04/23 – 09/23: Ausarbeiten der thematischen Gliederung des Wikis und der Hubs (Termine und Dokumentation) vs. Basisinformationen zu BNE, Schlüsselkompetenzen und curricularer Verankerung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09/ 23 + 10/24: Netzwerkveranstaltung in Präsenz (1. voraussichtlich in Hamburg, 2. in Mitteldeutschland)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10/23 – 12/23: </a:t>
            </a:r>
            <a:r>
              <a:rPr lang="de-DE" sz="1800" dirty="0" err="1">
                <a:effectLst/>
                <a:latin typeface="DejaVuSansCondensed"/>
              </a:rPr>
              <a:t>Bündelung</a:t>
            </a:r>
            <a:r>
              <a:rPr lang="de-DE" sz="1800" dirty="0">
                <a:effectLst/>
                <a:latin typeface="DejaVuSansCondensed"/>
              </a:rPr>
              <a:t> der bisherigen Lehrmaterialien und Lehrkonzepten auf der Wiki-Plattform zur Dokumentation der </a:t>
            </a:r>
            <a:r>
              <a:rPr lang="de-DE" sz="1800" dirty="0" err="1">
                <a:effectLst/>
                <a:latin typeface="DejaVuSansCondensed"/>
              </a:rPr>
              <a:t>Zwischenergebniss</a:t>
            </a:r>
            <a:r>
              <a:rPr lang="de-DE" sz="1800" dirty="0">
                <a:effectLst/>
                <a:latin typeface="DejaVuSansCondensed"/>
              </a:rPr>
              <a:t> (auch von der Netzwerkveranstaltung)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Dazu gehören die Aktualisierung und Instandhaltung der Wiki-Plattform; den Mitgliedern helfen, weitere Lehrmaterialien in der Datenbank einzubetten oder die technischen Anforderungen im OER-Format sicherzustellen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Zusätzlich werden Inhalte überarbeitet und geprüft und es erfolgt eine inhaltliche Kooperation mit der Deutschen Gesellschaft </a:t>
            </a:r>
            <a:r>
              <a:rPr lang="de-DE" sz="1800" dirty="0" err="1">
                <a:effectLst/>
                <a:latin typeface="DejaVuSansCondensed"/>
              </a:rPr>
              <a:t>für</a:t>
            </a:r>
            <a:r>
              <a:rPr lang="de-DE" sz="1800" dirty="0">
                <a:effectLst/>
                <a:latin typeface="DejaVuSansCondensed"/>
              </a:rPr>
              <a:t> Hochschuldidaktik und weiteren, auch internationalen, Netzwerken mit inhaltlichen </a:t>
            </a:r>
            <a:r>
              <a:rPr lang="de-DE" sz="1800" dirty="0" err="1">
                <a:effectLst/>
                <a:latin typeface="DejaVuSansCondensed"/>
              </a:rPr>
              <a:t>Überschneidungen</a:t>
            </a:r>
            <a:r>
              <a:rPr lang="de-DE" sz="1800" dirty="0">
                <a:effectLst/>
                <a:latin typeface="DejaVuSansCondensed"/>
              </a:rPr>
              <a:t> </a:t>
            </a:r>
            <a:endParaRPr lang="de-DE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01/24 – 10/24: Weiterentwicklung der in 2023 gesammelten Lehrformate und Konzepte und deren finale Ausarbeitung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06/24 – 10/24: Verbreitung der bisherigen Erkenntnisse im Netzwerk und darüber hinaus, durch die Wiki-Plattform sowie durch Webinare und weitere Infomedien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10/24 – 03/25: Zeitraum, in welchem eine Webagentur engagiert wird, um das Wiki technisch zu überprüfen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01/25 – 03/25: Evaluation der Wirksamkeit der Lehrmaterialen in den beteiligten Kooperationshochschulen und der Nutzung des Wikis </a:t>
            </a:r>
            <a:r>
              <a:rPr lang="de-DE" sz="1800" dirty="0" err="1">
                <a:effectLst/>
                <a:latin typeface="DejaVuSansCondensed"/>
              </a:rPr>
              <a:t>für</a:t>
            </a:r>
            <a:r>
              <a:rPr lang="de-DE" sz="1800" dirty="0">
                <a:effectLst/>
                <a:latin typeface="DejaVuSansCondensed"/>
              </a:rPr>
              <a:t> die Entwicklung und Verbreitung von </a:t>
            </a:r>
            <a:r>
              <a:rPr lang="de-DE" sz="1800" dirty="0" err="1">
                <a:effectLst/>
                <a:latin typeface="DejaVuSansCondensed"/>
              </a:rPr>
              <a:t>hochschulübergreifenden</a:t>
            </a:r>
            <a:r>
              <a:rPr lang="de-DE" sz="1800" dirty="0">
                <a:effectLst/>
                <a:latin typeface="DejaVuSansCondensed"/>
              </a:rPr>
              <a:t> Projekten </a:t>
            </a:r>
            <a:endParaRPr lang="de-DE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Ebenfalls Q1 2025: Bekanntmachung unserer neuen Lehrformaten in </a:t>
            </a:r>
            <a:r>
              <a:rPr lang="de-DE" sz="1800" dirty="0" err="1">
                <a:effectLst/>
                <a:latin typeface="DejaVuSansCondensed"/>
              </a:rPr>
              <a:t>einschlägigen</a:t>
            </a:r>
            <a:r>
              <a:rPr lang="de-DE" sz="1800" dirty="0">
                <a:effectLst/>
                <a:latin typeface="DejaVuSansCondensed"/>
              </a:rPr>
              <a:t> internationalen Hochschulnetzwerken </a:t>
            </a:r>
            <a:r>
              <a:rPr lang="de-DE" sz="1800" dirty="0" err="1">
                <a:effectLst/>
                <a:latin typeface="DejaVuSansCondensed"/>
              </a:rPr>
              <a:t>für</a:t>
            </a:r>
            <a:r>
              <a:rPr lang="de-DE" sz="1800" dirty="0">
                <a:effectLst/>
                <a:latin typeface="DejaVuSansCondensed"/>
              </a:rPr>
              <a:t> BNE </a:t>
            </a:r>
            <a:endParaRPr lang="de-DE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800" dirty="0">
                <a:effectLst/>
                <a:latin typeface="DejaVuSansCondensed"/>
              </a:rPr>
              <a:t>Und natürlich wird das Wiki weitergeführt (bestenfalls auch nach Ende des Projekts)</a:t>
            </a:r>
            <a:endParaRPr lang="de-DE" dirty="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>
              <a:effectLst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C23EE-F915-4DF6-8333-A6D601B4A58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63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BC815-AB35-4B31-A24E-AD688BDC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AEF31D8-0669-460B-AC03-2C82D3D55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491F8D-85EE-4D44-9990-21264C9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DAA1B9-72E8-4807-83EF-9C8EECA6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77134D-C479-4B1D-AACD-D49CBFAF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4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4E6F8-78FE-4D38-AAA1-04E7B3D9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D3D8EB-6485-4104-9430-2D93DE0A6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8FB35D-7331-4C95-B6E4-9F298421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ED1ED3-F642-4792-8E8B-BBCEF157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792873-4F66-4CB9-9751-6BAD9352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1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FE38D78-9A7A-46EA-A99D-E3B6AEE3B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9B31B9-CD09-4865-AF86-BCFB4F129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540034-EC7D-4E99-8001-650B3E25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A42BF9-610C-4462-9A2F-230FC451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3FBB76-07C9-49C7-89DA-B518ED18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633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2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34530E-D77B-404E-A4FF-F7C98418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30310"/>
            <a:ext cx="7820025" cy="733426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E53E2-808B-40A7-9513-C0502545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19299"/>
            <a:ext cx="10744200" cy="415766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E49C14-1C47-4C2F-A402-A849A84B2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C55813-AA08-4120-883D-8BE05BA0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31B66F-4C9B-4B54-8E83-2D34FFA6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20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8E554-4FDE-42C2-A8A3-3BF42BAA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49" y="1709738"/>
            <a:ext cx="85852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651190-D10F-4269-83BE-CA922AC49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2250" y="4743450"/>
            <a:ext cx="8585200" cy="13462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914BBF-E053-4CBC-B699-3C96679A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D39CEF-DA21-4FA3-B1CB-2C00B978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BEB45-A9D9-467E-BAB1-FE051B9C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73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B1A20-BEA0-4A59-88E1-83600A5D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930FA4-685C-4AD5-AB1B-4BA2B2C3B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E021F1-4523-40A5-B71E-49C10E39D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D1B2F4-20B6-441E-870F-B7323524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AE2BFF-986D-4871-96B4-AAE76A65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9DC613-9842-44DE-AA36-EDE79D7F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2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DC16A-2B7D-441C-8794-AF8CBADEA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FC002C-849D-4DBE-9F21-4053B4E7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BF48516-D003-4FF1-BE2D-E95387A95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D36B45-70C0-42B9-8C8F-8EB65D58F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FE29922-8531-4B46-AC6C-346139A66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BC53D8-E403-4FE4-839F-345F4F62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6471189-6D4D-4095-BE9A-56188211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BA454B7-36C3-44BF-9917-F04BE9F36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105909-3946-4577-9D20-F6A1A38F5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B789969-D14E-4CF5-923E-06D8CA8F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37D9C8-FFDE-408C-93EF-B66A529B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8BEF70-6FD3-4964-A391-80701B92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75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8712A0-7805-463E-9FDD-765D8D8CA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D69155-BDC8-47CE-93CF-71241318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961180-3A5A-445C-8698-F778519F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44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E29EF-B084-4C97-B27B-CC7C6552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615C61-1F11-4343-AC3F-F21FF6DD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8C8CF4-DC22-40F7-BD0B-D34A91712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F10F15-D0E4-49D5-9A39-0D9CE09C3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366F49-2EDF-4868-8D42-56BD8E934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800C5F-0CEF-47C5-889C-86A3AE2B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50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83584-AA96-40D9-9D70-B7B55B3E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8EB9AD-5EC3-4BE0-BBE0-A699A9026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2CD9E0-4561-4EFC-B06A-FBF7BBF52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445869-E401-40C5-BE68-4771D496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2A1D64-4C14-4A20-BF4F-F8E17F97F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A4722D-530E-40B8-B2EC-322E94C4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51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2B37352-C4FE-47F1-83F1-A8536BE6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1220785"/>
            <a:ext cx="7829551" cy="733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7D372C-0F4C-46B9-A422-9F27E3E28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0550" y="2019299"/>
            <a:ext cx="10763250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F48CBF-1142-47A5-8CC9-5B4F2AC15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27.09.2022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CD0D22-231F-4543-A653-63F218119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Hub nachhaltige Beschaffung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61F49-6DB5-48A3-8EDC-724BCA1F3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3B4AC67-E3F4-4D6D-8827-C4A01991450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951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ochnwiki.de/index.php?title=DG-Hub_-_Innovative_Lehrformate_f&#252;r_B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B86DF65-441F-450C-BA27-9FDA2F5C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 INNO4BNE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5816C0-C5FC-40F2-8E6C-07897695C5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14. April 2023</a:t>
            </a:r>
          </a:p>
          <a:p>
            <a:r>
              <a:rPr lang="de-DE" dirty="0"/>
              <a:t>Daria </a:t>
            </a:r>
            <a:r>
              <a:rPr lang="de-DE" dirty="0" err="1"/>
              <a:t>Humburg</a:t>
            </a:r>
            <a:r>
              <a:rPr lang="de-DE" dirty="0"/>
              <a:t>, </a:t>
            </a:r>
            <a:r>
              <a:rPr lang="de-DE" dirty="0" err="1"/>
              <a:t>daria.humburg@dg-hochn.de</a:t>
            </a:r>
            <a:endParaRPr lang="de-DE" dirty="0"/>
          </a:p>
          <a:p>
            <a:r>
              <a:rPr lang="de-DE" dirty="0"/>
              <a:t>Netzwerkmanagerin</a:t>
            </a:r>
          </a:p>
        </p:txBody>
      </p:sp>
    </p:spTree>
    <p:extLst>
      <p:ext uri="{BB962C8B-B14F-4D97-AF65-F5344CB8AC3E}">
        <p14:creationId xmlns:p14="http://schemas.microsoft.com/office/powerpoint/2010/main" val="323012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BBFEB-DB2F-4343-8BF3-10D206A1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Projekt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3CD1C-D9F8-4BE0-95D9-549698D4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INNO4BNE = Innovative Lehrformate in der Bildung für nachhaltige Entwicklung</a:t>
            </a:r>
          </a:p>
          <a:p>
            <a:r>
              <a:rPr lang="de-DE" dirty="0"/>
              <a:t>Gefördert durch die Stiftung Innovation in der Hochschullehre (</a:t>
            </a:r>
            <a:r>
              <a:rPr lang="de-DE" dirty="0" err="1"/>
              <a:t>StIL</a:t>
            </a:r>
            <a:r>
              <a:rPr lang="de-DE" dirty="0"/>
              <a:t>)</a:t>
            </a:r>
          </a:p>
          <a:p>
            <a:r>
              <a:rPr lang="de-DE" dirty="0"/>
              <a:t>Laufzeit: 01.04.2023 – 31.03.2025</a:t>
            </a:r>
          </a:p>
          <a:p>
            <a:r>
              <a:rPr lang="de-DE" dirty="0"/>
              <a:t>Verknüpfung zur Hub-Gruppe „Innovative Lehrformate für BNE“</a:t>
            </a:r>
          </a:p>
          <a:p>
            <a:r>
              <a:rPr lang="de-DE" dirty="0"/>
              <a:t>Zwei Netzwerkveranstaltungen in Präsenz</a:t>
            </a:r>
          </a:p>
          <a:p>
            <a:pPr lvl="1"/>
            <a:r>
              <a:rPr lang="de-DE" dirty="0"/>
              <a:t>Ende September 2023</a:t>
            </a:r>
          </a:p>
          <a:p>
            <a:pPr lvl="1"/>
            <a:r>
              <a:rPr lang="de-DE" dirty="0"/>
              <a:t>Voraussichtlich Ende 2024</a:t>
            </a:r>
          </a:p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361ACF-D3F7-4457-B645-F02324D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2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FB1D0F-D503-8DDC-FD28-F1778FF01D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588" y="3466348"/>
            <a:ext cx="2895412" cy="289541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26B16F7-2375-A2CD-6321-7B2964B15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869" y="4914054"/>
            <a:ext cx="23717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BBFEB-DB2F-4343-8BF3-10D206A1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3CD1C-D9F8-4BE0-95D9-549698D4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Verknüpfung von innovativen Lehrmaterialien und pädagogischen Ansätzen mit Nachhaltigkeit</a:t>
            </a:r>
          </a:p>
          <a:p>
            <a:r>
              <a:rPr lang="de-DE" dirty="0"/>
              <a:t>Zielgruppe: </a:t>
            </a:r>
            <a:r>
              <a:rPr lang="de-DE" dirty="0">
                <a:sym typeface="Wingdings" pitchFamily="2" charset="2"/>
              </a:rPr>
              <a:t>Lehrende, Hochschuldidaktik, </a:t>
            </a:r>
            <a:r>
              <a:rPr lang="de-DE" dirty="0" err="1">
                <a:sym typeface="Wingdings" pitchFamily="2" charset="2"/>
              </a:rPr>
              <a:t>Prorektor:innen</a:t>
            </a:r>
            <a:r>
              <a:rPr lang="de-DE" dirty="0">
                <a:sym typeface="Wingdings" pitchFamily="2" charset="2"/>
              </a:rPr>
              <a:t> Studium &amp; Lehre, </a:t>
            </a:r>
            <a:r>
              <a:rPr lang="de-DE" dirty="0" err="1">
                <a:sym typeface="Wingdings" pitchFamily="2" charset="2"/>
              </a:rPr>
              <a:t>Studiengangskoordinator:innen</a:t>
            </a:r>
            <a:endParaRPr lang="de-DE" dirty="0"/>
          </a:p>
          <a:p>
            <a:r>
              <a:rPr lang="de-DE" dirty="0"/>
              <a:t>Sammlung von innovativen BNE-Lehrformaten im </a:t>
            </a:r>
            <a:r>
              <a:rPr lang="de-DE" dirty="0" err="1"/>
              <a:t>HochN</a:t>
            </a:r>
            <a:r>
              <a:rPr lang="de-DE" dirty="0"/>
              <a:t>-Wiki</a:t>
            </a:r>
          </a:p>
          <a:p>
            <a:r>
              <a:rPr lang="de-DE" dirty="0"/>
              <a:t>Bereitstellung von Open Educational Resources (OER)</a:t>
            </a:r>
          </a:p>
          <a:p>
            <a:r>
              <a:rPr lang="de-DE" dirty="0"/>
              <a:t>Möglichkeit im Wiki zu verlinken, zu kommentieren und zu bewerten</a:t>
            </a:r>
          </a:p>
          <a:p>
            <a:r>
              <a:rPr lang="de-DE" dirty="0"/>
              <a:t>Vernetzung ähnlicher Gruppen/ Netzwerke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361ACF-D3F7-4457-B645-F02324D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3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A9877EC-7557-A735-4F64-0F598FAFE9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2780" y="4934923"/>
            <a:ext cx="1242039" cy="124203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EAFBA21-6E88-C8AC-6B92-28EBB6352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251" y="3692884"/>
            <a:ext cx="1242039" cy="124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00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>
            <a:extLst>
              <a:ext uri="{FF2B5EF4-FFF2-40B4-BE49-F238E27FC236}">
                <a16:creationId xmlns:a16="http://schemas.microsoft.com/office/drawing/2014/main" id="{B96ED08B-F5A0-8446-95E4-26EF21177105}"/>
              </a:ext>
            </a:extLst>
          </p:cNvPr>
          <p:cNvSpPr/>
          <p:nvPr/>
        </p:nvSpPr>
        <p:spPr>
          <a:xfrm>
            <a:off x="7760874" y="4072101"/>
            <a:ext cx="895436" cy="3490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2808731-F655-4148-B154-2B0181D6FEFA}"/>
              </a:ext>
            </a:extLst>
          </p:cNvPr>
          <p:cNvSpPr/>
          <p:nvPr/>
        </p:nvSpPr>
        <p:spPr>
          <a:xfrm>
            <a:off x="6747269" y="3701638"/>
            <a:ext cx="1909049" cy="3687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6254D79-AB5F-5742-8F87-E45EC9D0B87A}"/>
              </a:ext>
            </a:extLst>
          </p:cNvPr>
          <p:cNvSpPr/>
          <p:nvPr/>
        </p:nvSpPr>
        <p:spPr>
          <a:xfrm>
            <a:off x="6164008" y="3325982"/>
            <a:ext cx="584052" cy="3514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0401550-9CC7-E146-84A4-E6FBE53ECBA0}"/>
              </a:ext>
            </a:extLst>
          </p:cNvPr>
          <p:cNvSpPr/>
          <p:nvPr/>
        </p:nvSpPr>
        <p:spPr>
          <a:xfrm>
            <a:off x="8513867" y="2977147"/>
            <a:ext cx="291734" cy="3576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83299EF0-FE2B-3D47-AD21-63A1086343D3}"/>
              </a:ext>
            </a:extLst>
          </p:cNvPr>
          <p:cNvSpPr/>
          <p:nvPr/>
        </p:nvSpPr>
        <p:spPr>
          <a:xfrm>
            <a:off x="5915162" y="2957810"/>
            <a:ext cx="243449" cy="368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highlight>
                <a:srgbClr val="FFFF00"/>
              </a:highlight>
              <a:latin typeface="Poppins Light" pitchFamily="2" charset="77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3A91539-052B-1C45-AA6E-4355AC7EB289}"/>
              </a:ext>
            </a:extLst>
          </p:cNvPr>
          <p:cNvSpPr/>
          <p:nvPr/>
        </p:nvSpPr>
        <p:spPr>
          <a:xfrm>
            <a:off x="5001843" y="2615471"/>
            <a:ext cx="1158240" cy="3579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2"/>
              </a:solidFill>
              <a:latin typeface="Poppins Light" pitchFamily="2" charset="77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2BCD95B-F50A-254B-9D5B-80CE67769219}"/>
              </a:ext>
            </a:extLst>
          </p:cNvPr>
          <p:cNvSpPr/>
          <p:nvPr/>
        </p:nvSpPr>
        <p:spPr>
          <a:xfrm>
            <a:off x="4996447" y="2249815"/>
            <a:ext cx="577929" cy="3697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780FE9-2F3F-0342-BEB6-3D340D3E6997}"/>
              </a:ext>
            </a:extLst>
          </p:cNvPr>
          <p:cNvSpPr/>
          <p:nvPr/>
        </p:nvSpPr>
        <p:spPr>
          <a:xfrm>
            <a:off x="4401481" y="1557269"/>
            <a:ext cx="585710" cy="3230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DBA443-9FE7-8D4B-8EC3-FA5FD83256A6}"/>
              </a:ext>
            </a:extLst>
          </p:cNvPr>
          <p:cNvSpPr/>
          <p:nvPr/>
        </p:nvSpPr>
        <p:spPr>
          <a:xfrm>
            <a:off x="4987191" y="1557269"/>
            <a:ext cx="585710" cy="3230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160EF2-8147-D440-A4C0-C99554F8CB20}"/>
              </a:ext>
            </a:extLst>
          </p:cNvPr>
          <p:cNvSpPr/>
          <p:nvPr/>
        </p:nvSpPr>
        <p:spPr>
          <a:xfrm>
            <a:off x="5572901" y="1557269"/>
            <a:ext cx="585710" cy="3230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E5F89-1FAE-7E45-A37E-CE74EBFEE04E}"/>
              </a:ext>
            </a:extLst>
          </p:cNvPr>
          <p:cNvSpPr/>
          <p:nvPr/>
        </p:nvSpPr>
        <p:spPr>
          <a:xfrm>
            <a:off x="6158611" y="1557269"/>
            <a:ext cx="585710" cy="3230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CA1B38-6CB1-1340-8BB6-339281FE2C32}"/>
              </a:ext>
            </a:extLst>
          </p:cNvPr>
          <p:cNvSpPr/>
          <p:nvPr/>
        </p:nvSpPr>
        <p:spPr>
          <a:xfrm>
            <a:off x="6744321" y="1557269"/>
            <a:ext cx="585710" cy="323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41C42F-5486-B248-8D4F-3F1D80A33FD1}"/>
              </a:ext>
            </a:extLst>
          </p:cNvPr>
          <p:cNvSpPr/>
          <p:nvPr/>
        </p:nvSpPr>
        <p:spPr>
          <a:xfrm>
            <a:off x="7330031" y="1557269"/>
            <a:ext cx="585710" cy="3230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EEE3A5-9000-CD48-90E6-465817A938BC}"/>
              </a:ext>
            </a:extLst>
          </p:cNvPr>
          <p:cNvSpPr/>
          <p:nvPr/>
        </p:nvSpPr>
        <p:spPr>
          <a:xfrm>
            <a:off x="7915741" y="1557269"/>
            <a:ext cx="585710" cy="323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15D214-C934-7E4D-A0AA-7C3F188E9D7F}"/>
              </a:ext>
            </a:extLst>
          </p:cNvPr>
          <p:cNvSpPr/>
          <p:nvPr/>
        </p:nvSpPr>
        <p:spPr>
          <a:xfrm>
            <a:off x="8501451" y="1557269"/>
            <a:ext cx="585710" cy="3230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7B532E-B2CB-7845-8B6C-774292EFE429}"/>
              </a:ext>
            </a:extLst>
          </p:cNvPr>
          <p:cNvSpPr/>
          <p:nvPr/>
        </p:nvSpPr>
        <p:spPr>
          <a:xfrm>
            <a:off x="9087161" y="1557269"/>
            <a:ext cx="585710" cy="3230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A8CCCC-8216-3D4F-AC7A-8500AD3CA983}"/>
              </a:ext>
            </a:extLst>
          </p:cNvPr>
          <p:cNvSpPr/>
          <p:nvPr/>
        </p:nvSpPr>
        <p:spPr>
          <a:xfrm>
            <a:off x="9672871" y="1557269"/>
            <a:ext cx="585710" cy="323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D68EFB-B458-AD4B-AC4B-19CAAAE1319D}"/>
              </a:ext>
            </a:extLst>
          </p:cNvPr>
          <p:cNvSpPr/>
          <p:nvPr/>
        </p:nvSpPr>
        <p:spPr>
          <a:xfrm>
            <a:off x="10258580" y="1557269"/>
            <a:ext cx="585710" cy="3230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FCDCA6-4C87-A44D-B410-802BC913968E}"/>
              </a:ext>
            </a:extLst>
          </p:cNvPr>
          <p:cNvSpPr/>
          <p:nvPr/>
        </p:nvSpPr>
        <p:spPr>
          <a:xfrm>
            <a:off x="10844290" y="1557269"/>
            <a:ext cx="585710" cy="323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DBBE11-9925-4943-AF3C-6B9E58BB3EAB}"/>
              </a:ext>
            </a:extLst>
          </p:cNvPr>
          <p:cNvSpPr txBox="1"/>
          <p:nvPr/>
        </p:nvSpPr>
        <p:spPr>
          <a:xfrm>
            <a:off x="4479075" y="1550237"/>
            <a:ext cx="42351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8AD4F6-8FC7-4A4B-B178-144C5FBBCF5C}"/>
              </a:ext>
            </a:extLst>
          </p:cNvPr>
          <p:cNvSpPr txBox="1"/>
          <p:nvPr/>
        </p:nvSpPr>
        <p:spPr>
          <a:xfrm>
            <a:off x="5045923" y="1550237"/>
            <a:ext cx="46358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750ED7-AD5C-1947-BE37-988678982C10}"/>
              </a:ext>
            </a:extLst>
          </p:cNvPr>
          <p:cNvSpPr txBox="1"/>
          <p:nvPr/>
        </p:nvSpPr>
        <p:spPr>
          <a:xfrm>
            <a:off x="5628537" y="1550237"/>
            <a:ext cx="47000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71475A-0B49-2149-A5A3-A6ADCD356379}"/>
              </a:ext>
            </a:extLst>
          </p:cNvPr>
          <p:cNvSpPr txBox="1"/>
          <p:nvPr/>
        </p:nvSpPr>
        <p:spPr>
          <a:xfrm>
            <a:off x="6207430" y="1550237"/>
            <a:ext cx="48603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3B822A-7531-4746-85F8-04C666F6A151}"/>
              </a:ext>
            </a:extLst>
          </p:cNvPr>
          <p:cNvSpPr txBox="1"/>
          <p:nvPr/>
        </p:nvSpPr>
        <p:spPr>
          <a:xfrm>
            <a:off x="10898031" y="1550237"/>
            <a:ext cx="48603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0ACE58-EEDB-4742-AC57-E9E96BA2880A}"/>
              </a:ext>
            </a:extLst>
          </p:cNvPr>
          <p:cNvSpPr txBox="1"/>
          <p:nvPr/>
        </p:nvSpPr>
        <p:spPr>
          <a:xfrm>
            <a:off x="7971129" y="1550237"/>
            <a:ext cx="47000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37D261-7458-2B4B-85E6-05A77C3ECDCB}"/>
              </a:ext>
            </a:extLst>
          </p:cNvPr>
          <p:cNvSpPr txBox="1"/>
          <p:nvPr/>
        </p:nvSpPr>
        <p:spPr>
          <a:xfrm>
            <a:off x="8548186" y="1550237"/>
            <a:ext cx="48603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B59ACE-5887-6F4C-B005-126C4DCFEC4A}"/>
              </a:ext>
            </a:extLst>
          </p:cNvPr>
          <p:cNvSpPr txBox="1"/>
          <p:nvPr/>
        </p:nvSpPr>
        <p:spPr>
          <a:xfrm>
            <a:off x="9175682" y="1550237"/>
            <a:ext cx="42351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03AC9-E299-9A46-9EAE-80287ECB85E5}"/>
              </a:ext>
            </a:extLst>
          </p:cNvPr>
          <p:cNvSpPr txBox="1"/>
          <p:nvPr/>
        </p:nvSpPr>
        <p:spPr>
          <a:xfrm>
            <a:off x="9736913" y="1550237"/>
            <a:ext cx="46358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0F0F3C-9578-3A46-BDE6-F7774543FD70}"/>
              </a:ext>
            </a:extLst>
          </p:cNvPr>
          <p:cNvSpPr txBox="1"/>
          <p:nvPr/>
        </p:nvSpPr>
        <p:spPr>
          <a:xfrm>
            <a:off x="6821580" y="1550237"/>
            <a:ext cx="42351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2E985B-75F7-A845-8CD1-AB36023B0557}"/>
              </a:ext>
            </a:extLst>
          </p:cNvPr>
          <p:cNvSpPr txBox="1"/>
          <p:nvPr/>
        </p:nvSpPr>
        <p:spPr>
          <a:xfrm>
            <a:off x="7392048" y="1550237"/>
            <a:ext cx="463588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4C5FD0-C72A-9740-AA4B-1AAA9417448F}"/>
              </a:ext>
            </a:extLst>
          </p:cNvPr>
          <p:cNvSpPr txBox="1"/>
          <p:nvPr/>
        </p:nvSpPr>
        <p:spPr>
          <a:xfrm>
            <a:off x="10317026" y="1550237"/>
            <a:ext cx="470000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899856-3751-2D46-8FC9-44DC60826541}"/>
              </a:ext>
            </a:extLst>
          </p:cNvPr>
          <p:cNvSpPr/>
          <p:nvPr/>
        </p:nvSpPr>
        <p:spPr>
          <a:xfrm>
            <a:off x="4401482" y="1195603"/>
            <a:ext cx="2342839" cy="3616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E34A61-DE93-EA47-9BAD-D363B92D0051}"/>
              </a:ext>
            </a:extLst>
          </p:cNvPr>
          <p:cNvSpPr txBox="1"/>
          <p:nvPr/>
        </p:nvSpPr>
        <p:spPr>
          <a:xfrm>
            <a:off x="5239977" y="1219419"/>
            <a:ext cx="675186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D519A4-00BD-A340-BBF2-A16BE5EF1C04}"/>
              </a:ext>
            </a:extLst>
          </p:cNvPr>
          <p:cNvSpPr/>
          <p:nvPr/>
        </p:nvSpPr>
        <p:spPr>
          <a:xfrm>
            <a:off x="6744321" y="1195603"/>
            <a:ext cx="2342839" cy="3616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17C334-FE2E-2642-BDE1-07FFA7112BBF}"/>
              </a:ext>
            </a:extLst>
          </p:cNvPr>
          <p:cNvSpPr txBox="1"/>
          <p:nvPr/>
        </p:nvSpPr>
        <p:spPr>
          <a:xfrm>
            <a:off x="7574801" y="1219419"/>
            <a:ext cx="69121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505643-A331-DA41-BAB0-DF10A5D32497}"/>
              </a:ext>
            </a:extLst>
          </p:cNvPr>
          <p:cNvSpPr/>
          <p:nvPr/>
        </p:nvSpPr>
        <p:spPr>
          <a:xfrm>
            <a:off x="9087161" y="1195603"/>
            <a:ext cx="2342839" cy="3616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3B2A8C3-1BD5-744A-B603-4EA105FC41B1}"/>
              </a:ext>
            </a:extLst>
          </p:cNvPr>
          <p:cNvSpPr txBox="1"/>
          <p:nvPr/>
        </p:nvSpPr>
        <p:spPr>
          <a:xfrm>
            <a:off x="9920849" y="1219419"/>
            <a:ext cx="68480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2025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F2E2BF-16F6-4743-A5B4-8007402BB584}"/>
              </a:ext>
            </a:extLst>
          </p:cNvPr>
          <p:cNvSpPr/>
          <p:nvPr/>
        </p:nvSpPr>
        <p:spPr>
          <a:xfrm>
            <a:off x="762000" y="1195603"/>
            <a:ext cx="2342838" cy="6847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2D62F5-3ADA-644F-A458-DBB1297DC058}"/>
              </a:ext>
            </a:extLst>
          </p:cNvPr>
          <p:cNvSpPr/>
          <p:nvPr/>
        </p:nvSpPr>
        <p:spPr>
          <a:xfrm>
            <a:off x="3104839" y="1195603"/>
            <a:ext cx="1296460" cy="6847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5A33A4D-F268-2C40-A1C2-4C58F60A45AB}"/>
              </a:ext>
            </a:extLst>
          </p:cNvPr>
          <p:cNvSpPr txBox="1"/>
          <p:nvPr/>
        </p:nvSpPr>
        <p:spPr>
          <a:xfrm>
            <a:off x="1379477" y="1364425"/>
            <a:ext cx="110158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Aktivität</a:t>
            </a:r>
            <a:endParaRPr lang="en-US" sz="16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68E520-F461-7F49-9443-5E8739ED86FB}"/>
              </a:ext>
            </a:extLst>
          </p:cNvPr>
          <p:cNvSpPr txBox="1"/>
          <p:nvPr/>
        </p:nvSpPr>
        <p:spPr>
          <a:xfrm>
            <a:off x="3323656" y="1364425"/>
            <a:ext cx="86594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Monat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B406219-7F59-6D47-8402-C5C2DA347B3E}"/>
              </a:ext>
            </a:extLst>
          </p:cNvPr>
          <p:cNvCxnSpPr>
            <a:cxnSpLocks/>
          </p:cNvCxnSpPr>
          <p:nvPr/>
        </p:nvCxnSpPr>
        <p:spPr>
          <a:xfrm>
            <a:off x="716061" y="2249815"/>
            <a:ext cx="10668000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31356DA-3EC4-3347-B8BD-0A278D00D885}"/>
              </a:ext>
            </a:extLst>
          </p:cNvPr>
          <p:cNvCxnSpPr>
            <a:cxnSpLocks/>
          </p:cNvCxnSpPr>
          <p:nvPr/>
        </p:nvCxnSpPr>
        <p:spPr>
          <a:xfrm>
            <a:off x="762000" y="2611782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7204A01-590E-BC42-9BF8-05971DE29258}"/>
              </a:ext>
            </a:extLst>
          </p:cNvPr>
          <p:cNvCxnSpPr>
            <a:cxnSpLocks/>
          </p:cNvCxnSpPr>
          <p:nvPr/>
        </p:nvCxnSpPr>
        <p:spPr>
          <a:xfrm>
            <a:off x="762000" y="2965620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235F7A3-207D-4443-A791-953031E510AF}"/>
              </a:ext>
            </a:extLst>
          </p:cNvPr>
          <p:cNvCxnSpPr>
            <a:cxnSpLocks/>
          </p:cNvCxnSpPr>
          <p:nvPr/>
        </p:nvCxnSpPr>
        <p:spPr>
          <a:xfrm>
            <a:off x="762000" y="3327286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AB8A7C1-E903-ED41-84E5-279A4009A2CE}"/>
              </a:ext>
            </a:extLst>
          </p:cNvPr>
          <p:cNvCxnSpPr>
            <a:cxnSpLocks/>
          </p:cNvCxnSpPr>
          <p:nvPr/>
        </p:nvCxnSpPr>
        <p:spPr>
          <a:xfrm>
            <a:off x="762000" y="3688952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5B1DD36-D52A-0B4C-8B04-64901912CCBE}"/>
              </a:ext>
            </a:extLst>
          </p:cNvPr>
          <p:cNvCxnSpPr>
            <a:cxnSpLocks/>
          </p:cNvCxnSpPr>
          <p:nvPr/>
        </p:nvCxnSpPr>
        <p:spPr>
          <a:xfrm>
            <a:off x="581162" y="4081517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7CFF67A-0179-5746-B11D-F96531DD9B80}"/>
              </a:ext>
            </a:extLst>
          </p:cNvPr>
          <p:cNvCxnSpPr>
            <a:cxnSpLocks/>
          </p:cNvCxnSpPr>
          <p:nvPr/>
        </p:nvCxnSpPr>
        <p:spPr>
          <a:xfrm>
            <a:off x="762000" y="4412284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3782D2-04F3-4F43-AA12-74FDB974EF4A}"/>
              </a:ext>
            </a:extLst>
          </p:cNvPr>
          <p:cNvCxnSpPr>
            <a:cxnSpLocks/>
          </p:cNvCxnSpPr>
          <p:nvPr/>
        </p:nvCxnSpPr>
        <p:spPr>
          <a:xfrm>
            <a:off x="762000" y="4773950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4806AD9-8AE3-C943-A7ED-2FFEF505A2B6}"/>
              </a:ext>
            </a:extLst>
          </p:cNvPr>
          <p:cNvCxnSpPr>
            <a:cxnSpLocks/>
          </p:cNvCxnSpPr>
          <p:nvPr/>
        </p:nvCxnSpPr>
        <p:spPr>
          <a:xfrm>
            <a:off x="762000" y="5135616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46FCAF4-2EAB-3B43-8B2F-3786DA308D50}"/>
              </a:ext>
            </a:extLst>
          </p:cNvPr>
          <p:cNvCxnSpPr>
            <a:cxnSpLocks/>
          </p:cNvCxnSpPr>
          <p:nvPr/>
        </p:nvCxnSpPr>
        <p:spPr>
          <a:xfrm>
            <a:off x="762000" y="5497282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9894A71-0EC0-654B-81FD-A7E716B065D9}"/>
              </a:ext>
            </a:extLst>
          </p:cNvPr>
          <p:cNvCxnSpPr>
            <a:cxnSpLocks/>
          </p:cNvCxnSpPr>
          <p:nvPr/>
        </p:nvCxnSpPr>
        <p:spPr>
          <a:xfrm>
            <a:off x="762000" y="5850118"/>
            <a:ext cx="10668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FDFC32C-D1CA-9D46-9AAE-A701E955FC49}"/>
              </a:ext>
            </a:extLst>
          </p:cNvPr>
          <p:cNvCxnSpPr>
            <a:cxnSpLocks/>
          </p:cNvCxnSpPr>
          <p:nvPr/>
        </p:nvCxnSpPr>
        <p:spPr>
          <a:xfrm flipV="1">
            <a:off x="3064086" y="2260478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C004ABE-3124-EF47-B698-EC25F09CA01D}"/>
              </a:ext>
            </a:extLst>
          </p:cNvPr>
          <p:cNvCxnSpPr>
            <a:cxnSpLocks/>
          </p:cNvCxnSpPr>
          <p:nvPr/>
        </p:nvCxnSpPr>
        <p:spPr>
          <a:xfrm flipV="1">
            <a:off x="762000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F430F6D-3535-5649-BC74-A57C0BB061E8}"/>
              </a:ext>
            </a:extLst>
          </p:cNvPr>
          <p:cNvCxnSpPr>
            <a:cxnSpLocks/>
          </p:cNvCxnSpPr>
          <p:nvPr/>
        </p:nvCxnSpPr>
        <p:spPr>
          <a:xfrm flipV="1">
            <a:off x="4401299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CAE1F2D-74BD-FC47-8888-038A0C28FBAA}"/>
              </a:ext>
            </a:extLst>
          </p:cNvPr>
          <p:cNvCxnSpPr>
            <a:cxnSpLocks/>
          </p:cNvCxnSpPr>
          <p:nvPr/>
        </p:nvCxnSpPr>
        <p:spPr>
          <a:xfrm flipV="1">
            <a:off x="498719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96C9A66-1818-5243-B21D-0A2811244AA5}"/>
              </a:ext>
            </a:extLst>
          </p:cNvPr>
          <p:cNvCxnSpPr>
            <a:cxnSpLocks/>
          </p:cNvCxnSpPr>
          <p:nvPr/>
        </p:nvCxnSpPr>
        <p:spPr>
          <a:xfrm flipV="1">
            <a:off x="557290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B6F9D92-A47E-0D43-B491-0E3608FDED2E}"/>
              </a:ext>
            </a:extLst>
          </p:cNvPr>
          <p:cNvCxnSpPr>
            <a:cxnSpLocks/>
          </p:cNvCxnSpPr>
          <p:nvPr/>
        </p:nvCxnSpPr>
        <p:spPr>
          <a:xfrm flipV="1">
            <a:off x="615861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1194CB2-35BA-8146-9A21-6B8A11DBE2FC}"/>
              </a:ext>
            </a:extLst>
          </p:cNvPr>
          <p:cNvCxnSpPr>
            <a:cxnSpLocks/>
          </p:cNvCxnSpPr>
          <p:nvPr/>
        </p:nvCxnSpPr>
        <p:spPr>
          <a:xfrm flipV="1">
            <a:off x="674432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E495B3F-B4CE-1C4B-BA2E-87421EDB0348}"/>
              </a:ext>
            </a:extLst>
          </p:cNvPr>
          <p:cNvCxnSpPr>
            <a:cxnSpLocks/>
          </p:cNvCxnSpPr>
          <p:nvPr/>
        </p:nvCxnSpPr>
        <p:spPr>
          <a:xfrm flipV="1">
            <a:off x="733003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DE178FE-A3C8-0F41-9112-818DDDB76CAB}"/>
              </a:ext>
            </a:extLst>
          </p:cNvPr>
          <p:cNvCxnSpPr>
            <a:cxnSpLocks/>
          </p:cNvCxnSpPr>
          <p:nvPr/>
        </p:nvCxnSpPr>
        <p:spPr>
          <a:xfrm flipV="1">
            <a:off x="791574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08AA636-094C-8F49-8BB3-76AFF56FF53E}"/>
              </a:ext>
            </a:extLst>
          </p:cNvPr>
          <p:cNvCxnSpPr>
            <a:cxnSpLocks/>
          </p:cNvCxnSpPr>
          <p:nvPr/>
        </p:nvCxnSpPr>
        <p:spPr>
          <a:xfrm flipV="1">
            <a:off x="850145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C47C622-BE16-2C40-92D9-F90FE55582F0}"/>
              </a:ext>
            </a:extLst>
          </p:cNvPr>
          <p:cNvCxnSpPr>
            <a:cxnSpLocks/>
          </p:cNvCxnSpPr>
          <p:nvPr/>
        </p:nvCxnSpPr>
        <p:spPr>
          <a:xfrm flipV="1">
            <a:off x="9087160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BE79D6-90F0-FA4F-BE9C-325FF5DA489E}"/>
              </a:ext>
            </a:extLst>
          </p:cNvPr>
          <p:cNvCxnSpPr>
            <a:cxnSpLocks/>
          </p:cNvCxnSpPr>
          <p:nvPr/>
        </p:nvCxnSpPr>
        <p:spPr>
          <a:xfrm flipV="1">
            <a:off x="9672871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AF80077-EE95-4A47-8E6C-9B5C13F5BA1F}"/>
              </a:ext>
            </a:extLst>
          </p:cNvPr>
          <p:cNvCxnSpPr>
            <a:cxnSpLocks/>
          </p:cNvCxnSpPr>
          <p:nvPr/>
        </p:nvCxnSpPr>
        <p:spPr>
          <a:xfrm flipV="1">
            <a:off x="10258580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E15A78A-8A8E-E64A-ABDE-44A5888ACAB4}"/>
              </a:ext>
            </a:extLst>
          </p:cNvPr>
          <p:cNvCxnSpPr>
            <a:cxnSpLocks/>
          </p:cNvCxnSpPr>
          <p:nvPr/>
        </p:nvCxnSpPr>
        <p:spPr>
          <a:xfrm flipV="1">
            <a:off x="10844290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46B23FB-92AC-464E-93CE-B62449F9F579}"/>
              </a:ext>
            </a:extLst>
          </p:cNvPr>
          <p:cNvCxnSpPr>
            <a:cxnSpLocks/>
          </p:cNvCxnSpPr>
          <p:nvPr/>
        </p:nvCxnSpPr>
        <p:spPr>
          <a:xfrm flipV="1">
            <a:off x="11430000" y="1880324"/>
            <a:ext cx="0" cy="3969794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4E44248F-1697-9942-AEE6-C92E5C5D7392}"/>
              </a:ext>
            </a:extLst>
          </p:cNvPr>
          <p:cNvSpPr txBox="1"/>
          <p:nvPr/>
        </p:nvSpPr>
        <p:spPr>
          <a:xfrm>
            <a:off x="961641" y="2672835"/>
            <a:ext cx="1837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Bearbeiten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des Wikis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61B583C-D6BF-4F49-A170-AAB0381B4347}"/>
              </a:ext>
            </a:extLst>
          </p:cNvPr>
          <p:cNvSpPr txBox="1"/>
          <p:nvPr/>
        </p:nvSpPr>
        <p:spPr>
          <a:xfrm>
            <a:off x="961641" y="3029098"/>
            <a:ext cx="1951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Netzwerkveranstaltung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9241585-E92B-494D-A737-559D5EE99CCF}"/>
              </a:ext>
            </a:extLst>
          </p:cNvPr>
          <p:cNvSpPr txBox="1"/>
          <p:nvPr/>
        </p:nvSpPr>
        <p:spPr>
          <a:xfrm>
            <a:off x="855205" y="3375108"/>
            <a:ext cx="2348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Bündelung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Lehrmaterialien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8497E1F-B8D5-7649-B75F-1ADB7E018E9A}"/>
              </a:ext>
            </a:extLst>
          </p:cNvPr>
          <p:cNvSpPr txBox="1"/>
          <p:nvPr/>
        </p:nvSpPr>
        <p:spPr>
          <a:xfrm>
            <a:off x="657464" y="3783263"/>
            <a:ext cx="2507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Weiterentwicklung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Materialien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2ECD17-3A78-AF4A-98F8-6C3598291836}"/>
              </a:ext>
            </a:extLst>
          </p:cNvPr>
          <p:cNvSpPr txBox="1"/>
          <p:nvPr/>
        </p:nvSpPr>
        <p:spPr>
          <a:xfrm>
            <a:off x="806951" y="4129953"/>
            <a:ext cx="2092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Verbreitung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Erkenntnisse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1A1F9B-1EA2-A34D-B1E8-E5EDB94F5035}"/>
              </a:ext>
            </a:extLst>
          </p:cNvPr>
          <p:cNvSpPr txBox="1"/>
          <p:nvPr/>
        </p:nvSpPr>
        <p:spPr>
          <a:xfrm>
            <a:off x="606138" y="4506646"/>
            <a:ext cx="2611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Webagentur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Überprüfung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Wiki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957998-75C8-0F45-95D1-EC7EED867C6B}"/>
              </a:ext>
            </a:extLst>
          </p:cNvPr>
          <p:cNvSpPr txBox="1"/>
          <p:nvPr/>
        </p:nvSpPr>
        <p:spPr>
          <a:xfrm>
            <a:off x="1282623" y="4848704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Evaluation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E99EC47-7B47-814C-8F26-D8E272581CDE}"/>
              </a:ext>
            </a:extLst>
          </p:cNvPr>
          <p:cNvSpPr txBox="1"/>
          <p:nvPr/>
        </p:nvSpPr>
        <p:spPr>
          <a:xfrm>
            <a:off x="656490" y="5214459"/>
            <a:ext cx="2528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latin typeface="Poppins" pitchFamily="2" charset="77"/>
                <a:cs typeface="Poppins" pitchFamily="2" charset="77"/>
              </a:rPr>
              <a:t>Bekanntmachen</a:t>
            </a:r>
            <a:r>
              <a:rPr lang="en-US" sz="1200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Lehrformate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5A731A3-C310-DA41-B4FC-D5F69F3C0150}"/>
              </a:ext>
            </a:extLst>
          </p:cNvPr>
          <p:cNvSpPr txBox="1"/>
          <p:nvPr/>
        </p:nvSpPr>
        <p:spPr>
          <a:xfrm>
            <a:off x="961641" y="5561472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Wiki </a:t>
            </a:r>
            <a:r>
              <a:rPr lang="en-US" sz="1200" dirty="0" err="1">
                <a:latin typeface="Poppins" pitchFamily="2" charset="77"/>
                <a:cs typeface="Poppins" pitchFamily="2" charset="77"/>
              </a:rPr>
              <a:t>weiterführen</a:t>
            </a:r>
            <a:endParaRPr lang="en-US" sz="12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2855EE5-70C1-E147-9EA5-02C99DAACF7A}"/>
              </a:ext>
            </a:extLst>
          </p:cNvPr>
          <p:cNvSpPr txBox="1"/>
          <p:nvPr/>
        </p:nvSpPr>
        <p:spPr>
          <a:xfrm>
            <a:off x="3078010" y="2700679"/>
            <a:ext cx="1263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04/23 – 09/23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4A3938C-6CF6-024D-9DB6-34D4BB3F1909}"/>
              </a:ext>
            </a:extLst>
          </p:cNvPr>
          <p:cNvSpPr txBox="1"/>
          <p:nvPr/>
        </p:nvSpPr>
        <p:spPr>
          <a:xfrm>
            <a:off x="3135251" y="3062344"/>
            <a:ext cx="1223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09/23 + 10/24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4A12B77-5C6D-EB45-A2BB-3793306203AC}"/>
              </a:ext>
            </a:extLst>
          </p:cNvPr>
          <p:cNvSpPr txBox="1"/>
          <p:nvPr/>
        </p:nvSpPr>
        <p:spPr>
          <a:xfrm>
            <a:off x="3155284" y="3392202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10/23 – 12/23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10C4D39-D0CE-EE46-A884-0DE007FEA576}"/>
              </a:ext>
            </a:extLst>
          </p:cNvPr>
          <p:cNvSpPr txBox="1"/>
          <p:nvPr/>
        </p:nvSpPr>
        <p:spPr>
          <a:xfrm>
            <a:off x="3156045" y="3766157"/>
            <a:ext cx="11961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01/24 – 10/24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53FECEA-AFDC-8C4B-BB54-B7846E01AF55}"/>
              </a:ext>
            </a:extLst>
          </p:cNvPr>
          <p:cNvSpPr txBox="1"/>
          <p:nvPr/>
        </p:nvSpPr>
        <p:spPr>
          <a:xfrm>
            <a:off x="3154506" y="4490224"/>
            <a:ext cx="1172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10/24 – 12/24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57CB76A-B287-C04A-8957-8AE6DF5EEA7D}"/>
              </a:ext>
            </a:extLst>
          </p:cNvPr>
          <p:cNvSpPr txBox="1"/>
          <p:nvPr/>
        </p:nvSpPr>
        <p:spPr>
          <a:xfrm>
            <a:off x="3127142" y="4850848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01/25 – 03/25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D4660F3-12BB-4544-974C-FD4A8123E75A}"/>
              </a:ext>
            </a:extLst>
          </p:cNvPr>
          <p:cNvSpPr txBox="1"/>
          <p:nvPr/>
        </p:nvSpPr>
        <p:spPr>
          <a:xfrm>
            <a:off x="3143172" y="5215282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01/25 – 03/25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76BB5E5-261E-E044-BEA5-7C4C6D43B44F}"/>
              </a:ext>
            </a:extLst>
          </p:cNvPr>
          <p:cNvSpPr txBox="1"/>
          <p:nvPr/>
        </p:nvSpPr>
        <p:spPr>
          <a:xfrm>
            <a:off x="3155284" y="5581949"/>
            <a:ext cx="1221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01/25 – 03/25</a:t>
            </a:r>
          </a:p>
        </p:txBody>
      </p:sp>
      <p:sp>
        <p:nvSpPr>
          <p:cNvPr id="26" name="TextBox 85">
            <a:extLst>
              <a:ext uri="{FF2B5EF4-FFF2-40B4-BE49-F238E27FC236}">
                <a16:creationId xmlns:a16="http://schemas.microsoft.com/office/drawing/2014/main" id="{EC020FB2-6C97-0B32-CE6B-4BBBEE5C7948}"/>
              </a:ext>
            </a:extLst>
          </p:cNvPr>
          <p:cNvSpPr txBox="1"/>
          <p:nvPr/>
        </p:nvSpPr>
        <p:spPr>
          <a:xfrm>
            <a:off x="3132352" y="2356567"/>
            <a:ext cx="1178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Poppins" pitchFamily="2" charset="77"/>
                <a:cs typeface="Poppins" pitchFamily="2" charset="77"/>
              </a:rPr>
              <a:t>04/23-06/23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7F99161-427F-0A8A-3A2D-EB45D8C54E6C}"/>
              </a:ext>
            </a:extLst>
          </p:cNvPr>
          <p:cNvSpPr txBox="1"/>
          <p:nvPr/>
        </p:nvSpPr>
        <p:spPr>
          <a:xfrm>
            <a:off x="695599" y="2269914"/>
            <a:ext cx="2537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>
                <a:latin typeface="Poppins" pitchFamily="2" charset="77"/>
                <a:cs typeface="Poppins" pitchFamily="2" charset="77"/>
              </a:rPr>
              <a:t>Sammlung Tools und Ansätze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1A4EA95-EFE1-9A75-BEAF-9A8016A2F300}"/>
              </a:ext>
            </a:extLst>
          </p:cNvPr>
          <p:cNvSpPr txBox="1"/>
          <p:nvPr/>
        </p:nvSpPr>
        <p:spPr>
          <a:xfrm>
            <a:off x="3170040" y="4114089"/>
            <a:ext cx="1228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>
                <a:latin typeface="Poppins" pitchFamily="2" charset="77"/>
                <a:cs typeface="Poppins" pitchFamily="2" charset="77"/>
              </a:rPr>
              <a:t>06/24 – 10/24</a:t>
            </a:r>
          </a:p>
        </p:txBody>
      </p:sp>
      <p:sp>
        <p:nvSpPr>
          <p:cNvPr id="56" name="Rectangle 97">
            <a:extLst>
              <a:ext uri="{FF2B5EF4-FFF2-40B4-BE49-F238E27FC236}">
                <a16:creationId xmlns:a16="http://schemas.microsoft.com/office/drawing/2014/main" id="{7C21F85F-2174-7CE7-F08F-90ECBF52D1F7}"/>
              </a:ext>
            </a:extLst>
          </p:cNvPr>
          <p:cNvSpPr/>
          <p:nvPr/>
        </p:nvSpPr>
        <p:spPr>
          <a:xfrm>
            <a:off x="8511932" y="4433481"/>
            <a:ext cx="587364" cy="3316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57" name="Rectangle 97">
            <a:extLst>
              <a:ext uri="{FF2B5EF4-FFF2-40B4-BE49-F238E27FC236}">
                <a16:creationId xmlns:a16="http://schemas.microsoft.com/office/drawing/2014/main" id="{7F154FD6-181C-B547-B808-C08EAEF0F9C5}"/>
              </a:ext>
            </a:extLst>
          </p:cNvPr>
          <p:cNvSpPr/>
          <p:nvPr/>
        </p:nvSpPr>
        <p:spPr>
          <a:xfrm>
            <a:off x="9109776" y="4428267"/>
            <a:ext cx="550960" cy="3271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  <p:sp>
        <p:nvSpPr>
          <p:cNvPr id="84" name="Rectangle 97">
            <a:extLst>
              <a:ext uri="{FF2B5EF4-FFF2-40B4-BE49-F238E27FC236}">
                <a16:creationId xmlns:a16="http://schemas.microsoft.com/office/drawing/2014/main" id="{1EDF1217-5AB5-D9A2-B23A-DA3F32A54D40}"/>
              </a:ext>
            </a:extLst>
          </p:cNvPr>
          <p:cNvSpPr/>
          <p:nvPr/>
        </p:nvSpPr>
        <p:spPr>
          <a:xfrm>
            <a:off x="9109776" y="4773951"/>
            <a:ext cx="563093" cy="3431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Poppins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750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46988F6-A174-1301-E656-87FACED74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467" y="3828256"/>
            <a:ext cx="2438400" cy="2438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C8BBFEB-DB2F-4343-8BF3-10D206A1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Team des Projekts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3CD1C-D9F8-4BE0-95D9-549698D4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Dr. </a:t>
            </a:r>
            <a:r>
              <a:rPr lang="de-DE" dirty="0" err="1"/>
              <a:t>Bror</a:t>
            </a:r>
            <a:r>
              <a:rPr lang="de-DE" dirty="0"/>
              <a:t> </a:t>
            </a:r>
            <a:r>
              <a:rPr lang="de-DE" dirty="0" err="1"/>
              <a:t>Giesenbauer</a:t>
            </a:r>
            <a:r>
              <a:rPr lang="de-DE" dirty="0"/>
              <a:t> – DG </a:t>
            </a:r>
            <a:r>
              <a:rPr lang="de-DE" dirty="0" err="1"/>
              <a:t>HochN</a:t>
            </a:r>
            <a:r>
              <a:rPr lang="de-DE" dirty="0"/>
              <a:t>, Projektleiter für INNO4BNE</a:t>
            </a:r>
          </a:p>
          <a:p>
            <a:r>
              <a:rPr lang="de-DE" dirty="0"/>
              <a:t>Prof. Dr. Klaus Fischer – WBH, Hubleitung Innovative Lehrformate für BNE</a:t>
            </a:r>
          </a:p>
          <a:p>
            <a:r>
              <a:rPr lang="de-DE" dirty="0"/>
              <a:t>Marina Schmitz – IEDC, Hubleitung Innovative Lehrformate für BNE</a:t>
            </a:r>
          </a:p>
          <a:p>
            <a:r>
              <a:rPr lang="de-DE" dirty="0"/>
              <a:t>Daria </a:t>
            </a:r>
            <a:r>
              <a:rPr lang="de-DE" dirty="0" err="1"/>
              <a:t>Humburg</a:t>
            </a:r>
            <a:r>
              <a:rPr lang="de-DE" dirty="0"/>
              <a:t> – DG </a:t>
            </a:r>
            <a:r>
              <a:rPr lang="de-DE" dirty="0" err="1"/>
              <a:t>HochN</a:t>
            </a:r>
            <a:r>
              <a:rPr lang="de-DE" dirty="0"/>
              <a:t>, Netzwerkmanagerin für INNO4BNE</a:t>
            </a:r>
          </a:p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361ACF-D3F7-4457-B645-F02324D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59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BBFEB-DB2F-4343-8BF3-10D206A11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73CD1C-D9F8-4BE0-95D9-549698D4E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Hub am 05. Mai 2023 zum Thema „Design </a:t>
            </a:r>
            <a:r>
              <a:rPr lang="de-DE" dirty="0" err="1"/>
              <a:t>Thinking</a:t>
            </a:r>
            <a:r>
              <a:rPr lang="de-DE" dirty="0"/>
              <a:t> für BNE“ (Arbeitstitel) von Iris Schmidberger, 14:00 Uhr (online)</a:t>
            </a:r>
          </a:p>
          <a:p>
            <a:r>
              <a:rPr lang="de-DE" dirty="0"/>
              <a:t>Hub am 02. Juni 2023 zum Projekt </a:t>
            </a:r>
            <a:r>
              <a:rPr lang="de-DE" dirty="0" err="1"/>
              <a:t>Senatra</a:t>
            </a:r>
            <a:r>
              <a:rPr lang="de-DE" dirty="0"/>
              <a:t> – Transformationspfade Hub: Service Learning als innovatives Lehrformat für BNE von </a:t>
            </a:r>
            <a:r>
              <a:rPr lang="de-DE" dirty="0" err="1"/>
              <a:t>Bror</a:t>
            </a:r>
            <a:r>
              <a:rPr lang="de-DE" dirty="0"/>
              <a:t> </a:t>
            </a:r>
            <a:r>
              <a:rPr lang="de-DE" dirty="0" err="1"/>
              <a:t>Giesenbauer</a:t>
            </a:r>
            <a:r>
              <a:rPr lang="de-DE" dirty="0"/>
              <a:t>, 14:00 Uhr (online)</a:t>
            </a:r>
          </a:p>
          <a:p>
            <a:r>
              <a:rPr lang="de-DE" dirty="0"/>
              <a:t>Weitere Termine: 07. Juli 2023, 14:00 Uhr (online)</a:t>
            </a:r>
          </a:p>
          <a:p>
            <a:r>
              <a:rPr lang="de-DE" dirty="0"/>
              <a:t>Sommerpause im August</a:t>
            </a:r>
          </a:p>
          <a:p>
            <a:r>
              <a:rPr lang="de-DE" dirty="0"/>
              <a:t>Infos zu den Hub-Terminen: </a:t>
            </a:r>
            <a:r>
              <a:rPr lang="de-DE" dirty="0">
                <a:hlinkClick r:id="rId2"/>
              </a:rPr>
              <a:t>https://hochnwiki.de/index.php?title=DG-Hub_-_Innovative_Lehrformate_für_BNE</a:t>
            </a:r>
            <a:r>
              <a:rPr lang="de-DE" dirty="0"/>
              <a:t>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361ACF-D3F7-4457-B645-F02324D6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AC67-E3F4-4D6D-8827-C4A01991450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97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G Hoch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B6F8A"/>
      </a:accent1>
      <a:accent2>
        <a:srgbClr val="85B1D0"/>
      </a:accent2>
      <a:accent3>
        <a:srgbClr val="DDAE83"/>
      </a:accent3>
      <a:accent4>
        <a:srgbClr val="9D8775"/>
      </a:accent4>
      <a:accent5>
        <a:srgbClr val="6E183B"/>
      </a:accent5>
      <a:accent6>
        <a:srgbClr val="B8B200"/>
      </a:accent6>
      <a:hlink>
        <a:srgbClr val="4B6F8A"/>
      </a:hlink>
      <a:folHlink>
        <a:srgbClr val="4B6F8A"/>
      </a:folHlink>
    </a:clrScheme>
    <a:fontScheme name="Benutzerdefiniert 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Application>Microsoft Macintosh PowerPoint</Application>
  <PresentationFormat>Breitbild</PresentationFormat>
  <Paragraphs>101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DejaVuSansCondensed</vt:lpstr>
      <vt:lpstr>Poppins</vt:lpstr>
      <vt:lpstr>Poppins Light</vt:lpstr>
      <vt:lpstr>Office</vt:lpstr>
      <vt:lpstr>Vorstellung INNO4BNE</vt:lpstr>
      <vt:lpstr>Das Projekt</vt:lpstr>
      <vt:lpstr>Ziele</vt:lpstr>
      <vt:lpstr>PowerPoint-Präsentation</vt:lpstr>
      <vt:lpstr>Team des Projekts</vt:lpstr>
      <vt:lpstr>Ausblick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Giesenbauer</dc:creator>
  <cp:lastModifiedBy>Daria Humburg</cp:lastModifiedBy>
  <cp:revision>103</cp:revision>
  <dcterms:created xsi:type="dcterms:W3CDTF">2022-06-15T16:29:38Z</dcterms:created>
  <dcterms:modified xsi:type="dcterms:W3CDTF">2023-04-14T15:26:27Z</dcterms:modified>
</cp:coreProperties>
</file>