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481" r:id="rId2"/>
    <p:sldId id="361" r:id="rId3"/>
    <p:sldId id="482" r:id="rId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f, Juliana" initials="HJ" lastIdx="1" clrIdx="0">
    <p:extLst>
      <p:ext uri="{19B8F6BF-5375-455C-9EA6-DF929625EA0E}">
        <p15:presenceInfo xmlns:p15="http://schemas.microsoft.com/office/powerpoint/2012/main" userId="S-1-5-21-1342843525-2070610718-1520766640-139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6622"/>
    <a:srgbClr val="000000"/>
    <a:srgbClr val="FFFFFF"/>
    <a:srgbClr val="204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79846" autoAdjust="0"/>
  </p:normalViewPr>
  <p:slideViewPr>
    <p:cSldViewPr snapToGrid="0">
      <p:cViewPr varScale="1">
        <p:scale>
          <a:sx n="128" d="100"/>
          <a:sy n="128" d="100"/>
        </p:scale>
        <p:origin x="14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5184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6C01A-0722-4C87-9DE0-CB50F1A4403C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4ED56-A277-41D7-B522-E4C92C8C1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9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Fachbereichen Sozialwissenschaften, Sprachwissenschaften (Sprache, Literatur, Kultur), „Mathematik und Informatik, Physik, Geographie“ und „Management und Kommunikation“.</a:t>
            </a:r>
          </a:p>
          <a:p>
            <a:endParaRPr lang="de-DE" sz="180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r>
              <a:rPr lang="de-DE" sz="180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Nachhaltigkeit kein Thema sondern Strategie, Prinzip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ED56-A277-41D7-B522-E4C92C8C198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69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r>
              <a:rPr lang="de-DE" dirty="0" err="1"/>
              <a:t>Brundiers</a:t>
            </a:r>
            <a:r>
              <a:rPr lang="de-DE" dirty="0"/>
              <a:t> et al. versuchen, die BNE-Kompetenzmodelle zusammenzudenken: </a:t>
            </a:r>
            <a:r>
              <a:rPr lang="de-DE" dirty="0" err="1"/>
              <a:t>Toward</a:t>
            </a:r>
            <a:r>
              <a:rPr lang="de-DE" dirty="0"/>
              <a:t> an </a:t>
            </a:r>
            <a:r>
              <a:rPr lang="de-DE" dirty="0" err="1"/>
              <a:t>Agreed</a:t>
            </a:r>
            <a:r>
              <a:rPr lang="de-DE" dirty="0"/>
              <a:t>-Upon Reference Framework.</a:t>
            </a:r>
          </a:p>
          <a:p>
            <a:pPr marL="171450" indent="-171450" algn="l">
              <a:buFontTx/>
              <a:buChar char="-"/>
            </a:pPr>
            <a:r>
              <a:rPr lang="de-DE" dirty="0"/>
              <a:t>Schlüsselkompetenzen der Nachhaltigkeit</a:t>
            </a:r>
          </a:p>
          <a:p>
            <a:pPr marL="171450" indent="-171450" algn="l">
              <a:buFontTx/>
              <a:buChar char="-"/>
            </a:pPr>
            <a:r>
              <a:rPr lang="de-DE" dirty="0"/>
              <a:t>Rahmen, grundlegende akademische Kompetenzen und fachspezifisches Wissen</a:t>
            </a:r>
          </a:p>
          <a:p>
            <a:pPr marL="171450" indent="-171450" algn="l">
              <a:buFontTx/>
              <a:buChar char="-"/>
            </a:pPr>
            <a:r>
              <a:rPr lang="de-DE" dirty="0"/>
              <a:t>Buntes Quadrat mit zwei übergreifenden Kompetenzen und fünf Schlüsselkompetenzen</a:t>
            </a:r>
          </a:p>
          <a:p>
            <a:pPr marL="171450" indent="-171450" algn="l">
              <a:buFontTx/>
              <a:buChar char="-"/>
            </a:pPr>
            <a:r>
              <a:rPr lang="de-DE" dirty="0"/>
              <a:t>"</a:t>
            </a:r>
            <a:r>
              <a:rPr lang="de-DE" dirty="0" err="1"/>
              <a:t>Intra</a:t>
            </a:r>
            <a:r>
              <a:rPr lang="de-DE" dirty="0"/>
              <a:t> PC" bezieht sich auf die intrapersonelle Kompetenz: Herz und Hand in der Mitte - auch Empathie, Strategie etc.</a:t>
            </a:r>
          </a:p>
          <a:p>
            <a:pPr marL="171450" indent="-171450" algn="l">
              <a:buFontTx/>
              <a:buChar char="-"/>
            </a:pPr>
            <a:r>
              <a:rPr lang="de-DE" dirty="0"/>
              <a:t>Werte: normative Grundannahme, dass Klimagerechtigkeit wichtig ist</a:t>
            </a:r>
          </a:p>
          <a:p>
            <a:pPr marL="171450" indent="-171450" algn="l">
              <a:buFontTx/>
              <a:buChar char="-"/>
            </a:pPr>
            <a:r>
              <a:rPr lang="de-DE" dirty="0"/>
              <a:t>Systemisches Denken: Verstehen von Interdisziplinarität</a:t>
            </a:r>
          </a:p>
          <a:p>
            <a:pPr marL="171450" indent="-171450" algn="l">
              <a:buFontTx/>
              <a:buChar char="-"/>
            </a:pPr>
            <a:r>
              <a:rPr lang="de-DE" dirty="0"/>
              <a:t>Zukünfte: Dystopie vs. Utopie</a:t>
            </a:r>
            <a:endParaRPr lang="en-US" dirty="0"/>
          </a:p>
          <a:p>
            <a:pPr marL="171450" indent="-171450" algn="l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ED56-A277-41D7-B522-E4C92C8C198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8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ED56-A277-41D7-B522-E4C92C8C198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47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302122" cy="3304800"/>
          </a:xfrm>
          <a:prstGeom prst="rect">
            <a:avLst/>
          </a:prstGeom>
          <a:solidFill>
            <a:srgbClr val="2042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47" y="523970"/>
            <a:ext cx="11029616" cy="10138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40" y="46733"/>
            <a:ext cx="1655984" cy="574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A62A77-A8C4-4D7F-8C2C-C88B0CB37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84" y="-22038"/>
            <a:ext cx="2185531" cy="614779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783209D8-F685-460F-8FE3-35AE89DDFE70}"/>
              </a:ext>
            </a:extLst>
          </p:cNvPr>
          <p:cNvSpPr/>
          <p:nvPr userDrawn="1"/>
        </p:nvSpPr>
        <p:spPr>
          <a:xfrm>
            <a:off x="440280" y="621360"/>
            <a:ext cx="11309040" cy="948600"/>
          </a:xfrm>
          <a:prstGeom prst="rect">
            <a:avLst/>
          </a:prstGeom>
          <a:solidFill>
            <a:srgbClr val="20422C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AD6D68-D16D-41AC-88B1-04BF0FBC9A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0947" y="74271"/>
            <a:ext cx="1286059" cy="46246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5B1B79-3B2E-400C-85AC-B7BEBBD32595}"/>
              </a:ext>
            </a:extLst>
          </p:cNvPr>
          <p:cNvSpPr txBox="1"/>
          <p:nvPr userDrawn="1"/>
        </p:nvSpPr>
        <p:spPr>
          <a:xfrm>
            <a:off x="439976" y="129507"/>
            <a:ext cx="5325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andara" panose="020E0502030303020204" pitchFamily="34" charset="0"/>
              </a:rPr>
              <a:t>INNO4BNE | 20.-21.11.24 Leipzig | Round Table Service Learning | Juliana Hilf | juliana.hilf@ovgu.de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06555"/>
            <a:ext cx="11029616" cy="908209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40" y="46733"/>
            <a:ext cx="1655984" cy="5745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A5915C0-3AA2-4BFA-9471-ADE2EB28ED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84" y="-22038"/>
            <a:ext cx="2185531" cy="614779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F9388720-FC16-4309-BA05-A7B9A9631506}"/>
              </a:ext>
            </a:extLst>
          </p:cNvPr>
          <p:cNvSpPr/>
          <p:nvPr userDrawn="1"/>
        </p:nvSpPr>
        <p:spPr>
          <a:xfrm>
            <a:off x="440280" y="621360"/>
            <a:ext cx="11309040" cy="948600"/>
          </a:xfrm>
          <a:prstGeom prst="rect">
            <a:avLst/>
          </a:prstGeom>
          <a:solidFill>
            <a:srgbClr val="20422C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1D88F43-E293-408A-9B4B-C8F3C1B039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0947" y="74271"/>
            <a:ext cx="1286059" cy="46246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6468F7-91CA-4CF7-92FC-AEF070316BD0}"/>
              </a:ext>
            </a:extLst>
          </p:cNvPr>
          <p:cNvSpPr txBox="1"/>
          <p:nvPr userDrawn="1"/>
        </p:nvSpPr>
        <p:spPr>
          <a:xfrm>
            <a:off x="439976" y="129507"/>
            <a:ext cx="5325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andara" panose="020E0502030303020204" pitchFamily="34" charset="0"/>
              </a:rPr>
              <a:t>INNO4BNE | 20.-21.11.24 Leipzig | Round Table Service Learning | Juliana Hilf | juliana.hilf@ovgu.de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5"/>
            <a:ext cx="11300036" cy="1009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668107"/>
            <a:ext cx="11029616" cy="88670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rgbClr val="2042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ndara" panose="020E0502030303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ndara" panose="020E0502030303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ndara" panose="020E0502030303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ndara" panose="020E0502030303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ndara" panose="020E0502030303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656/01:242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47807/UNISON.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4A318-A03D-454E-81ED-9715A711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Logbuch Service Learning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72333D-25BE-4FB2-AE93-F6D8515F084E}"/>
              </a:ext>
            </a:extLst>
          </p:cNvPr>
          <p:cNvSpPr/>
          <p:nvPr/>
        </p:nvSpPr>
        <p:spPr>
          <a:xfrm>
            <a:off x="9333702" y="1108105"/>
            <a:ext cx="2276061" cy="31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von: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8455072-451B-4C0A-8DF4-55EBB83F6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98932"/>
              </p:ext>
            </p:extLst>
          </p:nvPr>
        </p:nvGraphicFramePr>
        <p:xfrm>
          <a:off x="580147" y="1686791"/>
          <a:ext cx="11082222" cy="4977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222">
                  <a:extLst>
                    <a:ext uri="{9D8B030D-6E8A-4147-A177-3AD203B41FA5}">
                      <a16:colId xmlns:a16="http://schemas.microsoft.com/office/drawing/2014/main" val="1867111209"/>
                    </a:ext>
                  </a:extLst>
                </a:gridCol>
                <a:gridCol w="3455166">
                  <a:extLst>
                    <a:ext uri="{9D8B030D-6E8A-4147-A177-3AD203B41FA5}">
                      <a16:colId xmlns:a16="http://schemas.microsoft.com/office/drawing/2014/main" val="3262928066"/>
                    </a:ext>
                  </a:extLst>
                </a:gridCol>
                <a:gridCol w="5544834">
                  <a:extLst>
                    <a:ext uri="{9D8B030D-6E8A-4147-A177-3AD203B41FA5}">
                      <a16:colId xmlns:a16="http://schemas.microsoft.com/office/drawing/2014/main" val="4031864104"/>
                    </a:ext>
                  </a:extLst>
                </a:gridCol>
              </a:tblGrid>
              <a:tr h="1060158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ndara" panose="020E0502030303020204" pitchFamily="34" charset="0"/>
                        </a:rPr>
                        <a:t>Bisherige Berührungspunkte mit Service Learning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100301"/>
                  </a:ext>
                </a:extLst>
              </a:tr>
              <a:tr h="1536303">
                <a:tc gridSpan="2">
                  <a:txBody>
                    <a:bodyPr/>
                    <a:lstStyle/>
                    <a:p>
                      <a:r>
                        <a:rPr lang="de-DE" sz="1400" dirty="0">
                          <a:latin typeface="Candara" panose="020E0502030303020204" pitchFamily="34" charset="0"/>
                        </a:rPr>
                        <a:t>Welche Frage stelle ich mir hier? </a:t>
                      </a:r>
                    </a:p>
                    <a:p>
                      <a:endParaRPr lang="de-DE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ndara" panose="020E0502030303020204" pitchFamily="34" charset="0"/>
                        </a:rPr>
                        <a:t>(Inwieweit) konnte sie adressiert werden?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132736"/>
                  </a:ext>
                </a:extLst>
              </a:tr>
              <a:tr h="11904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Candara" panose="020E0502030303020204" pitchFamily="34" charset="0"/>
                        </a:rPr>
                        <a:t>Was ist innovativ an Formaten wie Service Learning?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Pre</a:t>
                      </a:r>
                      <a:r>
                        <a:rPr lang="de-DE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Round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Post Round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627904"/>
                  </a:ext>
                </a:extLst>
              </a:tr>
              <a:tr h="11904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Candara" panose="020E0502030303020204" pitchFamily="34" charset="0"/>
                        </a:rPr>
                        <a:t>Wie könnte ich Service Learning in meine Lehre einbauen?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Pre</a:t>
                      </a:r>
                      <a:r>
                        <a:rPr lang="de-DE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Round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Post Round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6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2E7D6-29A2-4FDB-BDFE-72051599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(H)BNE Kompetenzen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00AF4AF-EEB4-4D0C-BC71-975E1246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3734" y="6290925"/>
            <a:ext cx="3634656" cy="365125"/>
          </a:xfrm>
        </p:spPr>
        <p:txBody>
          <a:bodyPr/>
          <a:lstStyle/>
          <a:p>
            <a:pPr algn="r"/>
            <a:r>
              <a:rPr lang="en-US" sz="800" dirty="0" err="1">
                <a:latin typeface="Candara" panose="020E0502030303020204" pitchFamily="34" charset="0"/>
              </a:rPr>
              <a:t>Eigene</a:t>
            </a:r>
            <a:r>
              <a:rPr lang="en-US" sz="800" dirty="0">
                <a:latin typeface="Candara" panose="020E0502030303020204" pitchFamily="34" charset="0"/>
              </a:rPr>
              <a:t> </a:t>
            </a:r>
            <a:r>
              <a:rPr lang="en-US" sz="800" dirty="0" err="1">
                <a:latin typeface="Candara" panose="020E0502030303020204" pitchFamily="34" charset="0"/>
              </a:rPr>
              <a:t>Darstellung</a:t>
            </a:r>
            <a:endParaRPr lang="en-US" sz="800" dirty="0">
              <a:latin typeface="Candara" panose="020E0502030303020204" pitchFamily="34" charset="0"/>
            </a:endParaRPr>
          </a:p>
          <a:p>
            <a:pPr algn="r"/>
            <a:endParaRPr lang="en-US" sz="800" dirty="0">
              <a:latin typeface="Candara" panose="020E0502030303020204" pitchFamily="34" charset="0"/>
            </a:endParaRPr>
          </a:p>
          <a:p>
            <a:pPr algn="r"/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Brundiers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K.; Barth, M.; </a:t>
            </a:r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Cebrián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G.; Cohen, M.; Diaz, L.; Doucette-Remington, S.; </a:t>
            </a:r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Dripps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W.; </a:t>
            </a:r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Habron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G.; </a:t>
            </a:r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Harré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N.; </a:t>
            </a:r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Jarchow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M.; </a:t>
            </a:r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Losch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K.; Michel, J.; Mochizuki, Y.; Rieckmann, M.; Parnell, R.; Walker, P.&amp; </a:t>
            </a:r>
            <a:r>
              <a:rPr lang="en-US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Zint</a:t>
            </a:r>
            <a:r>
              <a:rPr lang="en-US" sz="600" dirty="0">
                <a:solidFill>
                  <a:schemeClr val="tx1"/>
                </a:solidFill>
                <a:latin typeface="Candara" panose="020E0502030303020204" pitchFamily="34" charset="0"/>
              </a:rPr>
              <a:t>, M. (2021): Key Competencies in Sustainability in Higher Education – Toward an Agreed-Upon Reference Framework. </a:t>
            </a:r>
            <a:r>
              <a:rPr lang="de-DE" sz="600" dirty="0" err="1">
                <a:solidFill>
                  <a:schemeClr val="tx1"/>
                </a:solidFill>
                <a:latin typeface="Candara" panose="020E0502030303020204" pitchFamily="34" charset="0"/>
              </a:rPr>
              <a:t>Sustainability</a:t>
            </a:r>
            <a:r>
              <a:rPr lang="de-DE" sz="600" dirty="0">
                <a:solidFill>
                  <a:schemeClr val="tx1"/>
                </a:solidFill>
                <a:latin typeface="Candara" panose="020E0502030303020204" pitchFamily="34" charset="0"/>
              </a:rPr>
              <a:t> Science 16 (1), S. 13–29.</a:t>
            </a:r>
          </a:p>
          <a:p>
            <a:pPr algn="r"/>
            <a:endParaRPr lang="en-US" sz="500" dirty="0">
              <a:latin typeface="Candara" panose="020E0502030303020204" pitchFamily="34" charset="0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2E3E5DD-17C9-4810-9CBA-6B1B56AA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1519" y="1931705"/>
            <a:ext cx="7406871" cy="4147848"/>
          </a:xfrm>
        </p:spPr>
      </p:pic>
    </p:spTree>
    <p:extLst>
      <p:ext uri="{BB962C8B-B14F-4D97-AF65-F5344CB8AC3E}">
        <p14:creationId xmlns:p14="http://schemas.microsoft.com/office/powerpoint/2010/main" val="19078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7B436-E026-4E41-B99E-D983FF9F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 Learning</a:t>
            </a:r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A6351AAA-CA3F-4BA4-9A88-EBE4E535A8B7}"/>
              </a:ext>
            </a:extLst>
          </p:cNvPr>
          <p:cNvSpPr/>
          <p:nvPr/>
        </p:nvSpPr>
        <p:spPr>
          <a:xfrm>
            <a:off x="581191" y="1980975"/>
            <a:ext cx="11029615" cy="3927837"/>
          </a:xfrm>
          <a:prstGeom prst="wedgeRectCallout">
            <a:avLst>
              <a:gd name="adj1" fmla="val -5108"/>
              <a:gd name="adj2" fmla="val -56847"/>
            </a:avLst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Service Learning</a:t>
            </a:r>
          </a:p>
          <a:p>
            <a:pPr algn="ctr"/>
            <a:endParaRPr lang="de-DE" sz="1400" b="1" dirty="0">
              <a:solidFill>
                <a:schemeClr val="accent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Service Learning ist ein pädagogisches Konzept, zunächst im US-amerikanischen Raum etabliert, und bedeutet so viel wie 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„Lernen durch Engagement“</a:t>
            </a:r>
          </a:p>
          <a:p>
            <a:endParaRPr lang="de-DE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Kombination </a:t>
            </a: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aus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 theoretischem Lernen </a:t>
            </a: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im Seminarraum und Durchführen begleiteter 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studentischer Projekte</a:t>
            </a:r>
          </a:p>
          <a:p>
            <a:endParaRPr lang="de-DE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Vorbereitete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 Kurzprojekte mit Praxispartner*innen </a:t>
            </a: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(zivilgesellschaftliche Organisationen, Lokalpolitik, Vereine, NGOs, Bildungseinrichtungen)</a:t>
            </a:r>
          </a:p>
          <a:p>
            <a:endParaRPr lang="de-DE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Bietet Studierenden aktive, relevante und kollaborative 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Lernszenarien (</a:t>
            </a:r>
            <a:r>
              <a:rPr lang="de-DE" sz="1600" b="1" i="1" dirty="0" err="1">
                <a:solidFill>
                  <a:schemeClr val="tx1"/>
                </a:solidFill>
                <a:latin typeface="Candara" panose="020E0502030303020204" pitchFamily="34" charset="0"/>
              </a:rPr>
              <a:t>learning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 durch eine 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Unterstützungsleistung (</a:t>
            </a:r>
            <a:r>
              <a:rPr lang="de-DE" sz="1600" b="1" i="1" dirty="0" err="1">
                <a:solidFill>
                  <a:schemeClr val="tx1"/>
                </a:solidFill>
                <a:latin typeface="Candara" panose="020E0502030303020204" pitchFamily="34" charset="0"/>
              </a:rPr>
              <a:t>service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  <a:r>
              <a:rPr lang="de-DE" sz="900" dirty="0">
                <a:solidFill>
                  <a:schemeClr val="tx1"/>
                </a:solidFill>
                <a:latin typeface="Candara" panose="020E0502030303020204" pitchFamily="34" charset="0"/>
              </a:rPr>
              <a:t>(</a:t>
            </a:r>
            <a:r>
              <a:rPr lang="de-DE" sz="900" dirty="0" err="1">
                <a:solidFill>
                  <a:schemeClr val="tx1"/>
                </a:solidFill>
                <a:latin typeface="Candara" panose="020E0502030303020204" pitchFamily="34" charset="0"/>
              </a:rPr>
              <a:t>Kozakiewicz</a:t>
            </a:r>
            <a:r>
              <a:rPr lang="de-DE" sz="900" dirty="0">
                <a:solidFill>
                  <a:schemeClr val="tx1"/>
                </a:solidFill>
                <a:latin typeface="Candara" panose="020E0502030303020204" pitchFamily="34" charset="0"/>
              </a:rPr>
              <a:t> 2021; Rieckmann 2017)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tx1"/>
                </a:solidFill>
                <a:latin typeface="Candara" panose="020E0502030303020204" pitchFamily="34" charset="0"/>
              </a:rPr>
              <a:t>Eignet sich als </a:t>
            </a:r>
            <a:r>
              <a:rPr lang="de-DE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BNE Methode </a:t>
            </a:r>
            <a:r>
              <a:rPr lang="de-DE" sz="900" dirty="0">
                <a:solidFill>
                  <a:schemeClr val="tx1"/>
                </a:solidFill>
                <a:latin typeface="Candara" panose="020E0502030303020204" pitchFamily="34" charset="0"/>
              </a:rPr>
              <a:t>(Backhaus-Maul &amp; Jahr 2021; Rieckmann 2021)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45265485-D0E6-40CC-B850-96AC0F57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765" y="6400011"/>
            <a:ext cx="10756041" cy="365125"/>
          </a:xfrm>
        </p:spPr>
        <p:txBody>
          <a:bodyPr/>
          <a:lstStyle/>
          <a:p>
            <a:pPr algn="r"/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Backhaus-Maul, H. &amp; </a:t>
            </a:r>
            <a:r>
              <a:rPr lang="en-US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Jahr</a:t>
            </a:r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, D. (2021). Service Learning. In T. </a:t>
            </a:r>
            <a:r>
              <a:rPr lang="en-US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Schmohl</a:t>
            </a:r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 &amp; T. Philipp (</a:t>
            </a:r>
            <a:r>
              <a:rPr lang="en-US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Hrsg</a:t>
            </a:r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.). </a:t>
            </a:r>
            <a:r>
              <a:rPr lang="en-US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Hochschulbildung</a:t>
            </a:r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: Band 1. </a:t>
            </a:r>
            <a:r>
              <a:rPr lang="en-US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Handbuch</a:t>
            </a:r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transdisziplinäre</a:t>
            </a:r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Didaktik</a:t>
            </a:r>
            <a:r>
              <a:rPr lang="en-US" sz="500" dirty="0">
                <a:solidFill>
                  <a:schemeClr val="tx1"/>
                </a:solidFill>
                <a:latin typeface="Candara" panose="020E0502030303020204" pitchFamily="34" charset="0"/>
              </a:rPr>
              <a:t> (S. 289–299). transcript.</a:t>
            </a:r>
          </a:p>
          <a:p>
            <a:pPr algn="r"/>
            <a:endParaRPr lang="en-US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Kozakiewicz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, N. (2021). Verantwortungsübernahme für die Gesellschaft und das eigene Lernen. Service Learning in der Ausbildung von Studierenden. Haushalt in Bildung &amp; Forschung, 10(2), 48–64. 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  <a:hlinkClick r:id="rId3"/>
              </a:rPr>
              <a:t>https://doi.org/10.25656/01:24240</a:t>
            </a:r>
            <a:endParaRPr lang="de-DE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endParaRPr lang="de-DE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Rieckmann, M. (2017). Service-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Leaning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for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Sustainability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at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University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Vechta. In: L. E. Velazquez Contreras (Hrsg.), International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Sustainability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Stories: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Enhancing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Good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Practices (S.119-130). Universidad de Sonora. 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  <a:hlinkClick r:id="rId4"/>
              </a:rPr>
              <a:t>https://doi.org/10.47807/UNISON.24</a:t>
            </a:r>
            <a:endParaRPr lang="de-DE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endParaRPr lang="de-DE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Rieckmann, Marco (2021): Service Learning für nachhaltige Entwicklung. In: Adrian Boos, Mare den van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Eeden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und Tobias Viere (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Hg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.): CSR und Hochschullehre. Transdisziplinäre und innovative Konzepte und Fallbeispiele. Berlin, Heidelberg: Springer Gabler (Management-Reihe Corporate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Social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de-DE" sz="500" dirty="0" err="1">
                <a:solidFill>
                  <a:schemeClr val="tx1"/>
                </a:solidFill>
                <a:latin typeface="Candara" panose="020E0502030303020204" pitchFamily="34" charset="0"/>
              </a:rPr>
              <a:t>Responsibility</a:t>
            </a:r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), S. 185–198.</a:t>
            </a:r>
          </a:p>
          <a:p>
            <a:pPr algn="r"/>
            <a:r>
              <a:rPr lang="de-DE" sz="5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  <a:p>
            <a:pPr algn="r"/>
            <a:endParaRPr lang="de-DE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endParaRPr lang="de-DE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endParaRPr lang="en-US" sz="5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779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0</TotalTime>
  <Words>560</Words>
  <Application>Microsoft Office PowerPoint</Application>
  <PresentationFormat>Breitbild</PresentationFormat>
  <Paragraphs>50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Calibri</vt:lpstr>
      <vt:lpstr>Candara</vt:lpstr>
      <vt:lpstr>Gill Sans MT</vt:lpstr>
      <vt:lpstr>Wingdings</vt:lpstr>
      <vt:lpstr>Wingdings 2</vt:lpstr>
      <vt:lpstr>Dividende</vt:lpstr>
      <vt:lpstr>Logbuch Service Learning</vt:lpstr>
      <vt:lpstr>(H)BNE Kompetenzen</vt:lpstr>
      <vt:lpstr>Service Learning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Lernportfolio</dc:title>
  <dc:creator>Juliana Hilf</dc:creator>
  <cp:lastModifiedBy>Juliana Hilf</cp:lastModifiedBy>
  <cp:revision>216</cp:revision>
  <cp:lastPrinted>2023-11-28T15:54:39Z</cp:lastPrinted>
  <dcterms:created xsi:type="dcterms:W3CDTF">2020-04-07T08:52:07Z</dcterms:created>
  <dcterms:modified xsi:type="dcterms:W3CDTF">2024-11-18T12:04:05Z</dcterms:modified>
</cp:coreProperties>
</file>