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2" r:id="rId2"/>
    <p:sldId id="517" r:id="rId3"/>
    <p:sldId id="520" r:id="rId4"/>
    <p:sldId id="544" r:id="rId5"/>
    <p:sldId id="542" r:id="rId6"/>
    <p:sldId id="450" r:id="rId7"/>
    <p:sldId id="258" r:id="rId8"/>
    <p:sldId id="327" r:id="rId9"/>
    <p:sldId id="469" r:id="rId10"/>
    <p:sldId id="474" r:id="rId11"/>
    <p:sldId id="532" r:id="rId12"/>
    <p:sldId id="491" r:id="rId13"/>
    <p:sldId id="441" r:id="rId14"/>
    <p:sldId id="535" r:id="rId15"/>
    <p:sldId id="464" r:id="rId16"/>
    <p:sldId id="475" r:id="rId17"/>
    <p:sldId id="501" r:id="rId18"/>
    <p:sldId id="526" r:id="rId19"/>
    <p:sldId id="461" r:id="rId20"/>
    <p:sldId id="467" r:id="rId21"/>
    <p:sldId id="334" r:id="rId22"/>
    <p:sldId id="516" r:id="rId23"/>
    <p:sldId id="546" r:id="rId24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2466268-0159-4E34-83C9-F943164DE4E0}">
          <p14:sldIdLst>
            <p14:sldId id="492"/>
            <p14:sldId id="517"/>
            <p14:sldId id="520"/>
            <p14:sldId id="544"/>
            <p14:sldId id="542"/>
            <p14:sldId id="450"/>
            <p14:sldId id="258"/>
            <p14:sldId id="327"/>
            <p14:sldId id="469"/>
            <p14:sldId id="474"/>
            <p14:sldId id="532"/>
            <p14:sldId id="491"/>
            <p14:sldId id="441"/>
            <p14:sldId id="535"/>
            <p14:sldId id="464"/>
            <p14:sldId id="475"/>
            <p14:sldId id="501"/>
            <p14:sldId id="526"/>
            <p14:sldId id="461"/>
            <p14:sldId id="467"/>
            <p14:sldId id="334"/>
            <p14:sldId id="516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DAFE25C-51D4-43E7-A36C-FCD64D46A558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3464DE-27E3-4911-96D5-3399B3DF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04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54E5-3AF9-4B99-9A8A-4610B281C2E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54E5-3AF9-4B99-9A8A-4610B281C2E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71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C9259-667C-47A0-AC9A-3465556D9F24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68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2795-E1BF-50EE-78E9-3872B0E73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C7D7EC-B750-F219-94DB-432D3E1E0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5B798-A4F8-7D2A-B40B-19B9BEA2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40D82F-B0B1-AC9A-D2EB-3B36415A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615EB-7D25-C2C1-594E-83BE68C3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99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F3247-1FA8-2765-A3BE-66EEEBB1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D51DF9-6A91-BC4C-C497-7B7820E4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11AB1C-04AC-271C-A74B-87DF7CE0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B1368-885D-F314-840B-DA4B67E0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7F8097-8725-480B-BB4D-0B71560E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34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F1BCCB-862D-6872-C477-6C77437E0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9E6DE4-88FA-649C-979A-B803C09AC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79FF8A-5E61-8824-D56D-3568748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B05F2-02E8-50C5-377D-2286442E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E363A-5729-5598-0B11-A1B2E18F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27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44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4AF97-2F3A-3DD3-5A8E-5C5264A9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1F1BF6-402F-73CE-A8F0-C5C25E81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7622BE-713B-53DC-00AC-995B890B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E16512-65E8-2E88-D1DE-D9D8BD0B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A93F0B-C8EC-17A8-2EA6-F857286A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4D90-C151-9B80-4DA7-456F777E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4F95C-F59A-B706-C3D2-B6A1B1E9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487610-91FA-501B-8F25-9F38D179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680A15-F3D1-355D-DCC4-13F571B8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1413BB-CF02-BC0B-B9B4-C6ECA0DB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24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06930-97C0-8505-E831-82E9E2FC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F0E7B4-BBAA-56AC-2B61-656342D59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CD9954-CC0F-D16B-1C01-31C64EAD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94CEC1-2DDB-F143-FE5F-370F7FA0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35E1A9-7ACE-CA35-F2B8-F09436CD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E19221-9663-3A9B-0F14-0D1367E7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04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5BC0-BAC4-2569-E467-F8A6200D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E49DD-4D33-F068-F7A1-E6E9D068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7BDA8B-F5A9-AD66-1329-2D3BCB9B9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001F07-1132-F45A-B9CF-FCCD6235F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316B9E-3112-B115-74AF-4DABD9E4C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19DC47-8856-747C-A85E-85DE4488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35368A2-4070-1A1F-DB99-3820F468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16446A-CDAB-4137-C7F0-38E58559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3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23F51-2756-E193-352F-F3EB4419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1D2B9B-BFD3-FC7B-A523-518A18EF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0C2C45-9D59-C0D2-F75F-5E4E4C23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AD0D72-E29E-9984-2E65-71E58260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8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2347D2-3A2D-2744-0C61-9CE824C0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3B91FC-99DB-AEC5-40C6-995D5E52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AAEC38-CF75-5725-E0D3-066BAF50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20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DB5EC-C937-373D-4BF1-9202C3CB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BEE80-1279-7A83-21BE-312314D8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788B62-E239-865C-90AA-6FBEB408E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AD35A7-5653-F294-1CE1-D1DAA1E2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32CD41-E200-46EC-115C-68E8BF9F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7450D5-1836-C804-980F-00D33BAA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3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BE177-EB82-38A5-6C84-E8BD83E4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4AA740-D0E9-CBD9-1841-055090D64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6A66EE-B119-A7F3-E8F0-6BD81C08E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D0D3EA-9612-BE5A-9A73-22F52E75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EC9F5-1A3C-2621-53C1-18EDA75E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950F22-A38D-6AB0-8876-B29DA29F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1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023E3B-0FF3-943B-052A-BD4AF360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79883-9A1D-A590-5F6F-7994222C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0D9E8F-EC10-102E-69BC-06EFB4EC4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0859-7570-4899-9ABE-E75ADE80E050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F08D55-462D-9868-A6C9-39CB81350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F4B47C-6DF1-6E89-78E9-30D475AE1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9E96-15C7-4E18-A8BA-A270481714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2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en/publikationen/wie-transformationen-gesellschaftliche-innovation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monikawys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ric.org/de/17ziele/" TargetMode="External"/><Relationship Id="rId7" Type="http://schemas.openxmlformats.org/officeDocument/2006/relationships/hyperlink" Target="https://www.linkedin.com/in/monikawys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da.admin.ch/agenda2030/de/home/agenda-2030/die-17-ziele-fuer-eine-nachhaltige-entwicklung/ziel-4-inklusive-gleichberechtigte-und-hochwertige-bildun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in/monikawyss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nesdoc.unesco.org/ark:/48223/pf000037274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in/monikawys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linkedin.com/in/monikawys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linkedin.com/in/monikawy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onikawy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open-educational-resources.de/5rs-auf-deuts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www.linkedin.com/in/monikawyss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onikawys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de/sites/default/files/2021-05/Berliner%20Erkl%C3%A4rung%20f%C3%BCr%20BNE.pdf" TargetMode="External"/><Relationship Id="rId3" Type="http://schemas.openxmlformats.org/officeDocument/2006/relationships/hyperlink" Target="https://www.hrk.de/themen/hochschulsystem/nachhaltigkeit/" TargetMode="External"/><Relationship Id="rId7" Type="http://schemas.openxmlformats.org/officeDocument/2006/relationships/hyperlink" Target="https://www.unesco.ch/wp-content/uploads/2017/01/Learning-objectives.pdf" TargetMode="External"/><Relationship Id="rId2" Type="http://schemas.openxmlformats.org/officeDocument/2006/relationships/hyperlink" Target="https://www.germanwatch.org/de/200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ttformagenda2030.ch/bericht-zivilgesellschaft/" TargetMode="External"/><Relationship Id="rId11" Type="http://schemas.openxmlformats.org/officeDocument/2006/relationships/hyperlink" Target="mailto:wyssmonika@bluewin.ch" TargetMode="External"/><Relationship Id="rId5" Type="http://schemas.openxmlformats.org/officeDocument/2006/relationships/hyperlink" Target="https://ssrn.com/abstract=3918955" TargetMode="External"/><Relationship Id="rId10" Type="http://schemas.openxmlformats.org/officeDocument/2006/relationships/hyperlink" Target="https://www.umweltbundesamt.de/en/publikationen/wie-transformationen-gesellschaftliche-innovationen" TargetMode="External"/><Relationship Id="rId4" Type="http://schemas.openxmlformats.org/officeDocument/2006/relationships/hyperlink" Target="https://doi.org/http:/dx.doi.org/10.2139/ssrn.3918955" TargetMode="External"/><Relationship Id="rId9" Type="http://schemas.openxmlformats.org/officeDocument/2006/relationships/hyperlink" Target="https://tagderlehre.fhstp.ac.a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onikawy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monikawys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onikawy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de/_cae/resource/blob/246914/d71d699a43c3a40b9ad8138c7600f475/deutsche-zusammenfassung-klimareport-2008-dat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in/monikawy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monikawy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D4519-C778-5291-4A84-D2DB4A2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9934"/>
            <a:ext cx="1090723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r>
              <a:rPr lang="de-DE" sz="5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Wie die «Zeitenwende</a:t>
            </a:r>
            <a:r>
              <a:rPr lang="de-CH" sz="5400" dirty="0">
                <a:solidFill>
                  <a:srgbClr val="00B0F0"/>
                </a:solidFill>
              </a:rPr>
              <a:t>» </a:t>
            </a:r>
            <a:r>
              <a:rPr lang="de-DE" sz="5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meistern? </a:t>
            </a:r>
            <a:br>
              <a:rPr lang="de-DE" sz="5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br>
              <a:rPr lang="de-DE" sz="53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2000" dirty="0">
                <a:solidFill>
                  <a:srgbClr val="00B0F0"/>
                </a:solidFill>
              </a:rPr>
            </a:br>
            <a:br>
              <a:rPr lang="de-DE" sz="2000" dirty="0">
                <a:solidFill>
                  <a:srgbClr val="00B0F0"/>
                </a:solidFill>
              </a:rPr>
            </a:br>
            <a:r>
              <a:rPr lang="de-DE" sz="2700" b="1" dirty="0">
                <a:solidFill>
                  <a:srgbClr val="00B0F0"/>
                </a:solidFill>
              </a:rPr>
              <a:t> </a:t>
            </a:r>
            <a:br>
              <a:rPr lang="de-DE" sz="4400" b="1" dirty="0">
                <a:solidFill>
                  <a:srgbClr val="00B0F0"/>
                </a:solidFill>
              </a:rPr>
            </a:br>
            <a:br>
              <a:rPr lang="de-DE" sz="4400" b="1" dirty="0">
                <a:solidFill>
                  <a:srgbClr val="00B0F0"/>
                </a:solidFill>
              </a:rPr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3DD87A-3F21-C1B5-C5AA-5DE3FB75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61" y="2773"/>
            <a:ext cx="6099347" cy="2402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6FA0E-20EE-5719-B011-9B6485CD2026}"/>
              </a:ext>
            </a:extLst>
          </p:cNvPr>
          <p:cNvSpPr txBox="1"/>
          <p:nvPr/>
        </p:nvSpPr>
        <p:spPr>
          <a:xfrm>
            <a:off x="1916469" y="3224687"/>
            <a:ext cx="875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00B0F0"/>
                </a:solidFill>
              </a:rPr>
              <a:t>Impulse für «innovative</a:t>
            </a:r>
            <a:r>
              <a:rPr lang="de-CH" sz="4000" dirty="0">
                <a:solidFill>
                  <a:srgbClr val="00B0F0"/>
                </a:solidFill>
              </a:rPr>
              <a:t>»</a:t>
            </a:r>
            <a:r>
              <a:rPr lang="de-DE" sz="4000" dirty="0">
                <a:solidFill>
                  <a:srgbClr val="00B0F0"/>
                </a:solidFill>
              </a:rPr>
              <a:t> Lehrformate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10C30-14CD-E550-BDB2-BEA8F943593B}"/>
              </a:ext>
            </a:extLst>
          </p:cNvPr>
          <p:cNvSpPr txBox="1"/>
          <p:nvPr/>
        </p:nvSpPr>
        <p:spPr>
          <a:xfrm>
            <a:off x="1845129" y="6498771"/>
            <a:ext cx="94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Bildnachweis Metamorphose gilt für ganze Präsentation: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https://www.umweltbundesamt.de/en/publikationen/wie-transformationen-gesellschaftliche-innovationen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[30.7.2023]</a:t>
            </a:r>
            <a:b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83E1D-D01F-F43F-5C6F-A7E47E26C72F}"/>
              </a:ext>
            </a:extLst>
          </p:cNvPr>
          <p:cNvSpPr txBox="1"/>
          <p:nvPr/>
        </p:nvSpPr>
        <p:spPr>
          <a:xfrm>
            <a:off x="3614711" y="4809912"/>
            <a:ext cx="496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F0"/>
                </a:solidFill>
              </a:rPr>
              <a:t>14. Juni 2024, HUB Innovative Lehrformate für </a:t>
            </a:r>
            <a:r>
              <a:rPr lang="de-DE" sz="1800" dirty="0" err="1">
                <a:solidFill>
                  <a:srgbClr val="00B0F0"/>
                </a:solidFill>
              </a:rPr>
              <a:t>BNE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7AD3A671-F072-F870-F94F-70CCE685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8920" y="5975551"/>
            <a:ext cx="9714880" cy="523220"/>
          </a:xfrm>
        </p:spPr>
        <p:txBody>
          <a:bodyPr/>
          <a:lstStyle/>
          <a:p>
            <a:r>
              <a:rPr lang="de-CH" sz="1800" dirty="0"/>
              <a:t>Dr. Monika Wyss |  </a:t>
            </a:r>
            <a:r>
              <a:rPr lang="de-CH" sz="1800" dirty="0" err="1"/>
              <a:t>twitter</a:t>
            </a:r>
            <a:r>
              <a:rPr lang="de-CH" sz="1800" dirty="0"/>
              <a:t> @hsluex  |  </a:t>
            </a:r>
            <a:r>
              <a:rPr lang="de-CH" sz="1800" dirty="0">
                <a:hlinkClick r:id="rId4"/>
              </a:rPr>
              <a:t>linkedin.com/in/</a:t>
            </a:r>
            <a:r>
              <a:rPr lang="de-CH" sz="1800" dirty="0" err="1">
                <a:hlinkClick r:id="rId4"/>
              </a:rPr>
              <a:t>monikawyss</a:t>
            </a:r>
            <a:r>
              <a:rPr lang="de-CH" sz="1800" dirty="0"/>
              <a:t>  | wyssmonika@bluewin.ch</a:t>
            </a:r>
          </a:p>
        </p:txBody>
      </p:sp>
    </p:spTree>
    <p:extLst>
      <p:ext uri="{BB962C8B-B14F-4D97-AF65-F5344CB8AC3E}">
        <p14:creationId xmlns:p14="http://schemas.microsoft.com/office/powerpoint/2010/main" val="121308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A0FBB7-A79E-46D8-AEE0-9ADDEF3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3498" y="6383576"/>
            <a:ext cx="2743200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10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7D45B3-7668-FBB8-01B9-C717A1BEBB44}"/>
              </a:ext>
            </a:extLst>
          </p:cNvPr>
          <p:cNvSpPr txBox="1"/>
          <p:nvPr/>
        </p:nvSpPr>
        <p:spPr>
          <a:xfrm>
            <a:off x="49741" y="221944"/>
            <a:ext cx="1231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err="1">
                <a:solidFill>
                  <a:srgbClr val="00B0F0"/>
                </a:solidFill>
              </a:rPr>
              <a:t>SDGs</a:t>
            </a:r>
            <a:r>
              <a:rPr lang="de-CH" sz="4000" b="1" dirty="0">
                <a:solidFill>
                  <a:srgbClr val="00B0F0"/>
                </a:solidFill>
              </a:rPr>
              <a:t> </a:t>
            </a:r>
            <a:r>
              <a:rPr lang="de-CH" sz="4000" b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de-CH" sz="4000" b="1" dirty="0">
                <a:solidFill>
                  <a:srgbClr val="00B0F0"/>
                </a:solidFill>
              </a:rPr>
              <a:t>Arbeit an noch-nicht-nachhaltige Situationen 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7A05DC6C-FC84-828C-2583-01E0CF8F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453" y="6492875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1A3C1D5-0C73-0A41-F40C-B6408E2632F0}"/>
              </a:ext>
            </a:extLst>
          </p:cNvPr>
          <p:cNvGrpSpPr/>
          <p:nvPr/>
        </p:nvGrpSpPr>
        <p:grpSpPr>
          <a:xfrm>
            <a:off x="49741" y="851751"/>
            <a:ext cx="12150280" cy="6503285"/>
            <a:chOff x="57766" y="1106021"/>
            <a:chExt cx="12150280" cy="6503285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765DB0E-7AF1-51D0-3E69-D219E54B1753}"/>
                </a:ext>
              </a:extLst>
            </p:cNvPr>
            <p:cNvGrpSpPr/>
            <p:nvPr/>
          </p:nvGrpSpPr>
          <p:grpSpPr>
            <a:xfrm>
              <a:off x="57766" y="1106021"/>
              <a:ext cx="12150280" cy="6503285"/>
              <a:chOff x="196334" y="152044"/>
              <a:chExt cx="12150280" cy="650328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4549982-5B9C-294B-7484-C20107130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34" y="152044"/>
                <a:ext cx="6504197" cy="5794438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C89A8628-EF1B-2B70-1BD7-245E4C58C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4038" y="202671"/>
                <a:ext cx="5882576" cy="6452658"/>
              </a:xfrm>
              <a:prstGeom prst="rect">
                <a:avLst/>
              </a:prstGeom>
            </p:spPr>
          </p:pic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E831017-03AD-B568-1DA9-DA8E0C1507DF}"/>
                </a:ext>
              </a:extLst>
            </p:cNvPr>
            <p:cNvSpPr txBox="1"/>
            <p:nvPr/>
          </p:nvSpPr>
          <p:spPr>
            <a:xfrm>
              <a:off x="3087420" y="1457159"/>
              <a:ext cx="2927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/>
                <a:t>Quelle: https://www.bmz.de/de/agenda-2030/sdg-1</a:t>
              </a:r>
              <a:endParaRPr lang="de-DE" sz="1000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C73E9731-8E0D-5221-CA2C-437DA8F872D2}"/>
              </a:ext>
            </a:extLst>
          </p:cNvPr>
          <p:cNvSpPr txBox="1"/>
          <p:nvPr/>
        </p:nvSpPr>
        <p:spPr>
          <a:xfrm>
            <a:off x="9130374" y="1090345"/>
            <a:ext cx="62882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https://www.bmz.de/de/agenda-2030/sdg-1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30B347-33D9-387B-6C05-3C4208FB7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7711" y="0"/>
            <a:ext cx="608987" cy="4066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BEB3F6-9956-663F-6D0D-9C7D8C29E4AF}"/>
              </a:ext>
            </a:extLst>
          </p:cNvPr>
          <p:cNvSpPr/>
          <p:nvPr/>
        </p:nvSpPr>
        <p:spPr>
          <a:xfrm>
            <a:off x="371207" y="2355281"/>
            <a:ext cx="5882576" cy="57930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3B826F05-BC6A-6F81-C13B-6133D68408F2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10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58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CB79A6-C531-212E-7F02-CD96E85A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6" y="1266240"/>
            <a:ext cx="2005663" cy="15356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008FAB-5818-D964-4A2A-59A4F402D6B7}"/>
              </a:ext>
            </a:extLst>
          </p:cNvPr>
          <p:cNvSpPr txBox="1"/>
          <p:nvPr/>
        </p:nvSpPr>
        <p:spPr>
          <a:xfrm>
            <a:off x="395869" y="6148746"/>
            <a:ext cx="3054508" cy="168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Download </a:t>
            </a:r>
            <a:r>
              <a:rPr lang="de-DE" sz="1000" dirty="0" err="1"/>
              <a:t>SDGs</a:t>
            </a:r>
            <a:r>
              <a:rPr lang="de-DE" sz="1000" dirty="0"/>
              <a:t>  </a:t>
            </a:r>
            <a:r>
              <a:rPr lang="de-DE" sz="1000" dirty="0">
                <a:hlinkClick r:id="rId3"/>
              </a:rPr>
              <a:t>https://unric.org/de/17ziele/</a:t>
            </a:r>
            <a:r>
              <a:rPr lang="de-DE" sz="1000" dirty="0"/>
              <a:t> regionales Info-Zentrum mit viel Material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E8420-5737-9147-6D3A-82500B3AFF3F}"/>
              </a:ext>
            </a:extLst>
          </p:cNvPr>
          <p:cNvSpPr txBox="1"/>
          <p:nvPr/>
        </p:nvSpPr>
        <p:spPr>
          <a:xfrm>
            <a:off x="7618993" y="1578139"/>
            <a:ext cx="1929043" cy="2031325"/>
          </a:xfrm>
          <a:prstGeom prst="rect">
            <a:avLst/>
          </a:prstGeom>
          <a:solidFill>
            <a:srgbClr val="C00000">
              <a:alpha val="55686"/>
            </a:srgbClr>
          </a:solidFill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4.7</a:t>
            </a:r>
          </a:p>
          <a:p>
            <a:r>
              <a:rPr lang="de-CH" dirty="0">
                <a:solidFill>
                  <a:schemeClr val="bg1"/>
                </a:solidFill>
              </a:rPr>
              <a:t>Sicherstellen, dass alle Lernende Kenntnisse und Qualifikation für NE (</a:t>
            </a:r>
            <a:r>
              <a:rPr lang="de-CH" dirty="0" err="1">
                <a:solidFill>
                  <a:schemeClr val="bg1"/>
                </a:solidFill>
              </a:rPr>
              <a:t>BNE</a:t>
            </a:r>
            <a:r>
              <a:rPr lang="de-CH" dirty="0">
                <a:solidFill>
                  <a:schemeClr val="bg1"/>
                </a:solidFill>
              </a:rPr>
              <a:t>) erwerben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7B40B-1F60-C584-32B4-1088CABD5368}"/>
              </a:ext>
            </a:extLst>
          </p:cNvPr>
          <p:cNvSpPr txBox="1"/>
          <p:nvPr/>
        </p:nvSpPr>
        <p:spPr>
          <a:xfrm>
            <a:off x="2638968" y="6841734"/>
            <a:ext cx="2331251" cy="2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Bildquelle: </a:t>
            </a:r>
            <a:r>
              <a:rPr lang="de-CH" sz="1000" dirty="0" err="1"/>
              <a:t>Printcreen</a:t>
            </a:r>
            <a:r>
              <a:rPr lang="de-CH" sz="1000" dirty="0"/>
              <a:t> ebenda</a:t>
            </a:r>
            <a:endParaRPr lang="de-DE" sz="1000" dirty="0"/>
          </a:p>
        </p:txBody>
      </p:sp>
      <p:sp>
        <p:nvSpPr>
          <p:cNvPr id="18" name="Textfeld 8">
            <a:extLst>
              <a:ext uri="{FF2B5EF4-FFF2-40B4-BE49-F238E27FC236}">
                <a16:creationId xmlns:a16="http://schemas.microsoft.com/office/drawing/2014/main" id="{CE1C14D2-F1B0-A3D4-B2E9-F50EDBA42534}"/>
              </a:ext>
            </a:extLst>
          </p:cNvPr>
          <p:cNvSpPr txBox="1"/>
          <p:nvPr/>
        </p:nvSpPr>
        <p:spPr>
          <a:xfrm>
            <a:off x="1000737" y="300965"/>
            <a:ext cx="56217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Orientierungsrahmen 1  </a:t>
            </a:r>
            <a:endParaRPr lang="de-CH" sz="2400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8E4C3-E72D-16B8-C337-CB1142683B9A}"/>
              </a:ext>
            </a:extLst>
          </p:cNvPr>
          <p:cNvSpPr txBox="1"/>
          <p:nvPr/>
        </p:nvSpPr>
        <p:spPr>
          <a:xfrm>
            <a:off x="7536856" y="4070349"/>
            <a:ext cx="3664088" cy="89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SDG 4 und Detailziele siehe </a:t>
            </a:r>
            <a:r>
              <a:rPr lang="de-CH" sz="1000" dirty="0">
                <a:hlinkClick r:id="rId4"/>
              </a:rPr>
              <a:t>https://www.eda.admin.ch/agenda2030/de/home/agenda-2030/die-17-ziele-fuer-eine-nachhaltige-entwicklung/ziel-4-inklusive-gleichberechtigte-und-hochwertige-bildung.html</a:t>
            </a:r>
            <a:r>
              <a:rPr lang="de-CH" sz="1000" dirty="0"/>
              <a:t> [6.6.2024]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90B1BE-49B1-3340-B4C4-C5AEEA993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347"/>
          <a:stretch/>
        </p:blipFill>
        <p:spPr>
          <a:xfrm>
            <a:off x="3338572" y="3630021"/>
            <a:ext cx="4198284" cy="2330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E4BC2F-042B-59DB-F42B-623BC5DE7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377" y="1483711"/>
            <a:ext cx="1781424" cy="1962424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6CCD58-8A93-6AA0-3315-0E55EBF2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7"/>
              </a:rPr>
              <a:t>linkedin.com/in/</a:t>
            </a:r>
            <a:r>
              <a:rPr lang="de-CH" sz="1000" dirty="0" err="1">
                <a:hlinkClick r:id="rId7"/>
              </a:rPr>
              <a:t>monikawyss</a:t>
            </a:r>
            <a:endParaRPr lang="de-CH" sz="1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7D8A3F-13CD-7BD8-9D93-71630915AC4B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11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6976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D2F92D4-5884-AAFF-DC0B-CA057BA1E11E}"/>
              </a:ext>
            </a:extLst>
          </p:cNvPr>
          <p:cNvSpPr txBox="1"/>
          <p:nvPr/>
        </p:nvSpPr>
        <p:spPr>
          <a:xfrm>
            <a:off x="504536" y="341851"/>
            <a:ext cx="10934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2000" b="1" dirty="0">
              <a:solidFill>
                <a:srgbClr val="00B0F0"/>
              </a:solidFill>
            </a:endParaRPr>
          </a:p>
          <a:p>
            <a:pPr algn="ctr"/>
            <a:r>
              <a:rPr lang="de-CH" sz="4000" b="1" dirty="0">
                <a:solidFill>
                  <a:srgbClr val="00B0F0"/>
                </a:solidFill>
              </a:rPr>
              <a:t>II Herausforderung «Kompetenzerwerb«</a:t>
            </a:r>
            <a:endParaRPr lang="de-CH" b="1" dirty="0">
              <a:solidFill>
                <a:srgbClr val="00B0F0"/>
              </a:solidFill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37AC0080-A9E4-B79E-4F7F-469B5A2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566180-9CDF-A635-7F79-28CE4B1E329D}"/>
              </a:ext>
            </a:extLst>
          </p:cNvPr>
          <p:cNvGrpSpPr/>
          <p:nvPr/>
        </p:nvGrpSpPr>
        <p:grpSpPr>
          <a:xfrm>
            <a:off x="7214019" y="3157126"/>
            <a:ext cx="6133499" cy="3494858"/>
            <a:chOff x="1751279" y="2586516"/>
            <a:chExt cx="6034447" cy="347687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A16370B-5437-AA0E-8461-89F84BD26BFB}"/>
                </a:ext>
              </a:extLst>
            </p:cNvPr>
            <p:cNvSpPr txBox="1"/>
            <p:nvPr/>
          </p:nvSpPr>
          <p:spPr>
            <a:xfrm>
              <a:off x="1751279" y="5663285"/>
              <a:ext cx="6034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dirty="0"/>
                <a:t>Internationales Alignment Modell von Biggs (2022), Zusammenfassung in</a:t>
              </a:r>
            </a:p>
            <a:p>
              <a:r>
                <a:rPr lang="de-CH" sz="1000" dirty="0"/>
                <a:t>Hattie 2023, S. 50 , Visible </a:t>
              </a:r>
              <a:r>
                <a:rPr lang="de-CH" sz="1000" dirty="0" err="1"/>
                <a:t>learning</a:t>
              </a:r>
              <a:r>
                <a:rPr lang="de-CH" sz="1000" dirty="0"/>
                <a:t>. The Sequel//«Kompetenzwende*« s. Wyss (2024)</a:t>
              </a:r>
              <a:endParaRPr lang="de-DE" sz="10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469FFE-0488-8A5F-5A04-F773A00C0E72}"/>
                </a:ext>
              </a:extLst>
            </p:cNvPr>
            <p:cNvGrpSpPr/>
            <p:nvPr/>
          </p:nvGrpSpPr>
          <p:grpSpPr>
            <a:xfrm>
              <a:off x="1876569" y="2586516"/>
              <a:ext cx="4626161" cy="3087914"/>
              <a:chOff x="1848860" y="2663781"/>
              <a:chExt cx="6135704" cy="3872757"/>
            </a:xfrm>
          </p:grpSpPr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2E2391FD-459E-9490-0F91-ACDFA613781E}"/>
                  </a:ext>
                </a:extLst>
              </p:cNvPr>
              <p:cNvGrpSpPr/>
              <p:nvPr/>
            </p:nvGrpSpPr>
            <p:grpSpPr>
              <a:xfrm>
                <a:off x="1848860" y="3028906"/>
                <a:ext cx="6135704" cy="3507632"/>
                <a:chOff x="2768151" y="1698327"/>
                <a:chExt cx="8540767" cy="4859952"/>
              </a:xfrm>
            </p:grpSpPr>
            <p:grpSp>
              <p:nvGrpSpPr>
                <p:cNvPr id="2" name="Gruppieren 1">
                  <a:extLst>
                    <a:ext uri="{FF2B5EF4-FFF2-40B4-BE49-F238E27FC236}">
                      <a16:creationId xmlns:a16="http://schemas.microsoft.com/office/drawing/2014/main" id="{6C287EF2-C3EC-01F3-3F6F-4BA7CCA0C6AF}"/>
                    </a:ext>
                  </a:extLst>
                </p:cNvPr>
                <p:cNvGrpSpPr/>
                <p:nvPr/>
              </p:nvGrpSpPr>
              <p:grpSpPr>
                <a:xfrm>
                  <a:off x="2768151" y="1698327"/>
                  <a:ext cx="8540767" cy="4859952"/>
                  <a:chOff x="2747808" y="1697878"/>
                  <a:chExt cx="8540767" cy="4859952"/>
                </a:xfrm>
              </p:grpSpPr>
              <p:pic>
                <p:nvPicPr>
                  <p:cNvPr id="3" name="Grafik 2">
                    <a:extLst>
                      <a:ext uri="{FF2B5EF4-FFF2-40B4-BE49-F238E27FC236}">
                        <a16:creationId xmlns:a16="http://schemas.microsoft.com/office/drawing/2014/main" id="{C402F50B-6ECD-111E-BC22-AA0652676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747808" y="1697878"/>
                    <a:ext cx="8540767" cy="4801567"/>
                  </a:xfrm>
                  <a:prstGeom prst="rect">
                    <a:avLst/>
                  </a:prstGeom>
                </p:spPr>
              </p:pic>
              <p:sp>
                <p:nvSpPr>
                  <p:cNvPr id="4" name="Textfeld 3">
                    <a:extLst>
                      <a:ext uri="{FF2B5EF4-FFF2-40B4-BE49-F238E27FC236}">
                        <a16:creationId xmlns:a16="http://schemas.microsoft.com/office/drawing/2014/main" id="{92119C4C-A7AD-829C-9713-7B7675583852}"/>
                      </a:ext>
                    </a:extLst>
                  </p:cNvPr>
                  <p:cNvSpPr txBox="1"/>
                  <p:nvPr/>
                </p:nvSpPr>
                <p:spPr>
                  <a:xfrm>
                    <a:off x="2872051" y="6311609"/>
                    <a:ext cx="461536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CH" sz="1000" dirty="0"/>
                      <a:t>Mehr siehe https://www.e-teaching.org/didaktik/konzeption/constructive-alignment</a:t>
                    </a:r>
                    <a:endParaRPr lang="de-DE" sz="1000" dirty="0"/>
                  </a:p>
                </p:txBody>
              </p:sp>
            </p:grpSp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336F373B-F9CD-690C-86A9-E4880D76FB55}"/>
                    </a:ext>
                  </a:extLst>
                </p:cNvPr>
                <p:cNvGrpSpPr/>
                <p:nvPr/>
              </p:nvGrpSpPr>
              <p:grpSpPr>
                <a:xfrm>
                  <a:off x="5922498" y="4177178"/>
                  <a:ext cx="2335237" cy="1750388"/>
                  <a:chOff x="5922498" y="4177178"/>
                  <a:chExt cx="2335237" cy="1750388"/>
                </a:xfrm>
              </p:grpSpPr>
              <p:cxnSp>
                <p:nvCxnSpPr>
                  <p:cNvPr id="12" name="Gerader Verbinder 11">
                    <a:extLst>
                      <a:ext uri="{FF2B5EF4-FFF2-40B4-BE49-F238E27FC236}">
                        <a16:creationId xmlns:a16="http://schemas.microsoft.com/office/drawing/2014/main" id="{88CDEF92-1F8B-B6E9-BA4A-761F544AC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2498" y="4177178"/>
                    <a:ext cx="2335237" cy="2813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Gerader Verbinder 13">
                    <a:extLst>
                      <a:ext uri="{FF2B5EF4-FFF2-40B4-BE49-F238E27FC236}">
                        <a16:creationId xmlns:a16="http://schemas.microsoft.com/office/drawing/2014/main" id="{1BE166A8-265D-592D-59A8-A7B31F8F55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922498" y="4244331"/>
                    <a:ext cx="1167618" cy="1651050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Gerader Verbinder 19">
                    <a:extLst>
                      <a:ext uri="{FF2B5EF4-FFF2-40B4-BE49-F238E27FC236}">
                        <a16:creationId xmlns:a16="http://schemas.microsoft.com/office/drawing/2014/main" id="{3B64CD5B-9829-D9B0-F3AB-D25C3925AD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90116" y="4244331"/>
                    <a:ext cx="1167619" cy="168323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A1B88-A1ED-3467-680A-2C4869AC6A87}"/>
                  </a:ext>
                </a:extLst>
              </p:cNvPr>
              <p:cNvSpPr txBox="1"/>
              <p:nvPr/>
            </p:nvSpPr>
            <p:spPr>
              <a:xfrm>
                <a:off x="3983493" y="2663781"/>
                <a:ext cx="3103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CH" sz="1800" dirty="0"/>
                  <a:t>Alignment Modell</a:t>
                </a:r>
                <a:endParaRPr lang="de-CH" sz="18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6C141C-596B-54C2-4C0F-460EACCA6D66}"/>
              </a:ext>
            </a:extLst>
          </p:cNvPr>
          <p:cNvSpPr txBox="1"/>
          <p:nvPr/>
        </p:nvSpPr>
        <p:spPr>
          <a:xfrm>
            <a:off x="947904" y="1765526"/>
            <a:ext cx="9862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00B0F0"/>
                </a:solidFill>
              </a:rPr>
              <a:t>«Kompetenzwende«* seit 1960-er Jahre: Sind wir Ihre Meinung nach angekommen?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F8E6D4-7E72-E31A-A42A-C3752E8471EA}"/>
              </a:ext>
            </a:extLst>
          </p:cNvPr>
          <p:cNvSpPr/>
          <p:nvPr/>
        </p:nvSpPr>
        <p:spPr>
          <a:xfrm flipV="1">
            <a:off x="2412249" y="5392582"/>
            <a:ext cx="1339382" cy="82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1D02EE-A566-B078-3D0B-9CD2C879F547}"/>
              </a:ext>
            </a:extLst>
          </p:cNvPr>
          <p:cNvSpPr txBox="1"/>
          <p:nvPr/>
        </p:nvSpPr>
        <p:spPr>
          <a:xfrm>
            <a:off x="462780" y="6274160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/>
              <a:t>Quelle: nach Weinert 2001</a:t>
            </a:r>
            <a:endParaRPr lang="de-DE" sz="11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86ADEF-E916-6B34-051D-E73F8B8B1491}"/>
              </a:ext>
            </a:extLst>
          </p:cNvPr>
          <p:cNvGrpSpPr/>
          <p:nvPr/>
        </p:nvGrpSpPr>
        <p:grpSpPr>
          <a:xfrm>
            <a:off x="69033" y="2888368"/>
            <a:ext cx="6593847" cy="3686490"/>
            <a:chOff x="504536" y="2146450"/>
            <a:chExt cx="6844223" cy="432577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A91F68-4A81-1CC5-6E08-BD2C530EC608}"/>
                </a:ext>
              </a:extLst>
            </p:cNvPr>
            <p:cNvGrpSpPr/>
            <p:nvPr/>
          </p:nvGrpSpPr>
          <p:grpSpPr>
            <a:xfrm>
              <a:off x="504536" y="2146450"/>
              <a:ext cx="6844223" cy="4325770"/>
              <a:chOff x="459826" y="2196790"/>
              <a:chExt cx="6844223" cy="432577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6C63866-C53F-349F-1B4D-96412C17FB69}"/>
                  </a:ext>
                </a:extLst>
              </p:cNvPr>
              <p:cNvGrpSpPr/>
              <p:nvPr/>
            </p:nvGrpSpPr>
            <p:grpSpPr>
              <a:xfrm>
                <a:off x="794761" y="2541632"/>
                <a:ext cx="6362344" cy="3705761"/>
                <a:chOff x="7029187" y="1643980"/>
                <a:chExt cx="6362344" cy="3658421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93020DC-2001-36D3-F1A3-BF1250C0FF9A}"/>
                    </a:ext>
                  </a:extLst>
                </p:cNvPr>
                <p:cNvGrpSpPr/>
                <p:nvPr/>
              </p:nvGrpSpPr>
              <p:grpSpPr>
                <a:xfrm>
                  <a:off x="8606401" y="3444354"/>
                  <a:ext cx="3606748" cy="1858047"/>
                  <a:chOff x="8888164" y="3024432"/>
                  <a:chExt cx="3606748" cy="1858047"/>
                </a:xfrm>
              </p:grpSpPr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4240F684-CDC4-4951-90C5-15F5232F71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7683" b="1"/>
                  <a:stretch/>
                </p:blipFill>
                <p:spPr>
                  <a:xfrm>
                    <a:off x="8888164" y="3024432"/>
                    <a:ext cx="2669891" cy="1858047"/>
                  </a:xfrm>
                  <a:prstGeom prst="rect">
                    <a:avLst/>
                  </a:prstGeom>
                </p:spPr>
              </p:pic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D4AAFD-C08C-6AF9-F3EB-1D9AAC6C6CEE}"/>
                      </a:ext>
                    </a:extLst>
                  </p:cNvPr>
                  <p:cNvSpPr/>
                  <p:nvPr/>
                </p:nvSpPr>
                <p:spPr>
                  <a:xfrm flipV="1">
                    <a:off x="11105888" y="4131875"/>
                    <a:ext cx="1389024" cy="7113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9118E7A-0698-50CB-E99F-F44F31762C27}"/>
                    </a:ext>
                  </a:extLst>
                </p:cNvPr>
                <p:cNvSpPr txBox="1"/>
                <p:nvPr/>
              </p:nvSpPr>
              <p:spPr>
                <a:xfrm>
                  <a:off x="7029187" y="2217556"/>
                  <a:ext cx="1635293" cy="58477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3200" dirty="0"/>
                    <a:t>Wissen</a:t>
                  </a:r>
                  <a:r>
                    <a:rPr lang="de-CH" dirty="0"/>
                    <a:t> </a:t>
                  </a:r>
                  <a:endParaRPr lang="de-DE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D9A0FDB-F71C-928A-7A70-61150B186914}"/>
                    </a:ext>
                  </a:extLst>
                </p:cNvPr>
                <p:cNvSpPr txBox="1"/>
                <p:nvPr/>
              </p:nvSpPr>
              <p:spPr>
                <a:xfrm>
                  <a:off x="9621213" y="1643980"/>
                  <a:ext cx="1411348" cy="58477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3200" dirty="0"/>
                    <a:t>Wollen</a:t>
                  </a:r>
                  <a:r>
                    <a:rPr lang="de-CH" dirty="0"/>
                    <a:t> </a:t>
                  </a:r>
                  <a:endParaRPr lang="de-DE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FAE5134-F574-535A-4724-41756F763B18}"/>
                    </a:ext>
                  </a:extLst>
                </p:cNvPr>
                <p:cNvSpPr txBox="1"/>
                <p:nvPr/>
              </p:nvSpPr>
              <p:spPr>
                <a:xfrm>
                  <a:off x="11879001" y="2509943"/>
                  <a:ext cx="1512530" cy="57730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3200" dirty="0"/>
                    <a:t>Können</a:t>
                  </a:r>
                  <a:r>
                    <a:rPr lang="de-CH" dirty="0"/>
                    <a:t> </a:t>
                  </a:r>
                  <a:endParaRPr lang="de-DE" dirty="0"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31024E6-661A-D19F-15B5-181511A1ABA5}"/>
                  </a:ext>
                </a:extLst>
              </p:cNvPr>
              <p:cNvSpPr/>
              <p:nvPr/>
            </p:nvSpPr>
            <p:spPr>
              <a:xfrm>
                <a:off x="459826" y="2196790"/>
                <a:ext cx="6844223" cy="43257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9" name="Arrow: Up-Down 8">
              <a:extLst>
                <a:ext uri="{FF2B5EF4-FFF2-40B4-BE49-F238E27FC236}">
                  <a16:creationId xmlns:a16="http://schemas.microsoft.com/office/drawing/2014/main" id="{5DCA56EA-DFEE-7FE9-BC70-4582B8F3331C}"/>
                </a:ext>
              </a:extLst>
            </p:cNvPr>
            <p:cNvSpPr/>
            <p:nvPr/>
          </p:nvSpPr>
          <p:spPr>
            <a:xfrm rot="18203219">
              <a:off x="1743628" y="3596834"/>
              <a:ext cx="205182" cy="909016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Arrow: Up-Down 17">
              <a:extLst>
                <a:ext uri="{FF2B5EF4-FFF2-40B4-BE49-F238E27FC236}">
                  <a16:creationId xmlns:a16="http://schemas.microsoft.com/office/drawing/2014/main" id="{2AA18EC1-FD55-4422-60C2-1826EF15AC9F}"/>
                </a:ext>
              </a:extLst>
            </p:cNvPr>
            <p:cNvSpPr/>
            <p:nvPr/>
          </p:nvSpPr>
          <p:spPr>
            <a:xfrm>
              <a:off x="3873114" y="3223519"/>
              <a:ext cx="205182" cy="909016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rrow: Up-Down 18">
              <a:extLst>
                <a:ext uri="{FF2B5EF4-FFF2-40B4-BE49-F238E27FC236}">
                  <a16:creationId xmlns:a16="http://schemas.microsoft.com/office/drawing/2014/main" id="{5E8F6F93-A0C1-022A-AF06-424A16287E40}"/>
                </a:ext>
              </a:extLst>
            </p:cNvPr>
            <p:cNvSpPr/>
            <p:nvPr/>
          </p:nvSpPr>
          <p:spPr>
            <a:xfrm rot="3409373">
              <a:off x="5556852" y="3983501"/>
              <a:ext cx="205182" cy="909016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3C20E6-4170-F289-B443-586499638C51}"/>
                </a:ext>
              </a:extLst>
            </p:cNvPr>
            <p:cNvSpPr/>
            <p:nvPr/>
          </p:nvSpPr>
          <p:spPr>
            <a:xfrm flipV="1">
              <a:off x="1759335" y="5488159"/>
              <a:ext cx="1389024" cy="72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Foliennummernplatzhalter 2">
            <a:extLst>
              <a:ext uri="{FF2B5EF4-FFF2-40B4-BE49-F238E27FC236}">
                <a16:creationId xmlns:a16="http://schemas.microsoft.com/office/drawing/2014/main" id="{F048B65F-40C8-525A-05B6-0E2659C2EBEE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12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6313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14647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603A856-EC49-404C-9C0E-08712B812BC7}"/>
              </a:ext>
            </a:extLst>
          </p:cNvPr>
          <p:cNvSpPr txBox="1"/>
          <p:nvPr/>
        </p:nvSpPr>
        <p:spPr>
          <a:xfrm>
            <a:off x="547015" y="314279"/>
            <a:ext cx="11706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00B0F0"/>
                </a:solidFill>
              </a:rPr>
              <a:t>II Herausforderung Kompetenzerwerb</a:t>
            </a:r>
          </a:p>
          <a:p>
            <a:r>
              <a:rPr lang="de-CH" sz="2400" dirty="0">
                <a:solidFill>
                  <a:srgbClr val="00B0F0"/>
                </a:solidFill>
              </a:rPr>
              <a:t>Instrument «3 Schritte-Methode»: Nachhaltige Wege vom Wissen zum Handeln </a:t>
            </a:r>
            <a:r>
              <a:rPr lang="de-CH" sz="1000" dirty="0"/>
              <a:t>(Wahl, 193, , 2001, 2020)</a:t>
            </a:r>
          </a:p>
          <a:p>
            <a:endParaRPr lang="de-CH" sz="2400" dirty="0">
              <a:solidFill>
                <a:srgbClr val="00B0F0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6FF8B04-73C2-4140-A222-065F6CB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7344" y="211315"/>
            <a:ext cx="910662" cy="6829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4D60CD1-5E24-472D-AA8D-A0785E529C76}"/>
              </a:ext>
            </a:extLst>
          </p:cNvPr>
          <p:cNvSpPr txBox="1"/>
          <p:nvPr/>
        </p:nvSpPr>
        <p:spPr>
          <a:xfrm>
            <a:off x="58066" y="4321658"/>
            <a:ext cx="506315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2438">
              <a:buFont typeface="Wingdings" panose="05000000000000000000" pitchFamily="2" charset="2"/>
              <a:buChar char="à"/>
            </a:pPr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Heutige Lehrkonzeption an HS: </a:t>
            </a:r>
          </a:p>
          <a:p>
            <a:pPr defTabSz="452438"/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- relevante Situationen aus dem </a:t>
            </a:r>
            <a:r>
              <a:rPr lang="de-CH" sz="2400" b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zukünftigen</a:t>
            </a:r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Praxisfeld sind im Fokus</a:t>
            </a:r>
          </a:p>
          <a:p>
            <a:pPr defTabSz="452438"/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- mehrperspektivische und von </a:t>
            </a:r>
            <a:r>
              <a:rPr lang="de-CH" sz="2400" dirty="0" err="1">
                <a:latin typeface="+mj-lt"/>
                <a:ea typeface="+mj-ea"/>
                <a:cs typeface="+mj-cs"/>
                <a:sym typeface="Wingdings" panose="05000000000000000000" pitchFamily="2" charset="2"/>
              </a:rPr>
              <a:t>Doz</a:t>
            </a:r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.</a:t>
            </a:r>
            <a:r>
              <a:rPr lang="de-CH" sz="2400" dirty="0">
                <a:sym typeface="Wingdings" panose="05000000000000000000" pitchFamily="2" charset="2"/>
              </a:rPr>
              <a:t> als </a:t>
            </a:r>
            <a:r>
              <a:rPr lang="de-CH" sz="2400" b="1" dirty="0">
                <a:sym typeface="Wingdings" panose="05000000000000000000" pitchFamily="2" charset="2"/>
              </a:rPr>
              <a:t>ExpertInnen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begleitete «Praxis«-erfahrung an HS  </a:t>
            </a:r>
            <a:r>
              <a:rPr lang="de-CH" sz="10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lang="de-CH" sz="1000" dirty="0" err="1">
                <a:latin typeface="+mj-lt"/>
                <a:ea typeface="+mj-ea"/>
                <a:cs typeface="+mj-cs"/>
                <a:sym typeface="Wingdings" panose="05000000000000000000" pitchFamily="2" charset="2"/>
              </a:rPr>
              <a:t>deliberate</a:t>
            </a:r>
            <a:r>
              <a:rPr lang="de-CH" sz="10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de-CH" sz="1000" dirty="0" err="1">
                <a:latin typeface="+mj-lt"/>
                <a:ea typeface="+mj-ea"/>
                <a:cs typeface="+mj-cs"/>
                <a:sym typeface="Wingdings" panose="05000000000000000000" pitchFamily="2" charset="2"/>
              </a:rPr>
              <a:t>practice</a:t>
            </a:r>
            <a:r>
              <a:rPr lang="de-CH" sz="10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de-CH" sz="1000" dirty="0"/>
              <a:t>Hattie &amp; Clarke 2019, S. </a:t>
            </a:r>
            <a:r>
              <a:rPr lang="de-CH" sz="1000" dirty="0" err="1"/>
              <a:t>17f</a:t>
            </a:r>
            <a:r>
              <a:rPr lang="de-CH" sz="10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77EDEA-3619-7FFD-4EA1-0ED164E26F6B}"/>
              </a:ext>
            </a:extLst>
          </p:cNvPr>
          <p:cNvSpPr txBox="1"/>
          <p:nvPr/>
        </p:nvSpPr>
        <p:spPr>
          <a:xfrm>
            <a:off x="51415" y="2768317"/>
            <a:ext cx="503456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Wir sind geprägt von Vorerfahrungen, haben Routinen… </a:t>
            </a:r>
          </a:p>
          <a:p>
            <a:r>
              <a:rPr lang="de-CH" sz="24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viel Wissensvermittlung verunmöglicht oft neues, kompetentes Handeln</a:t>
            </a:r>
            <a:endParaRPr lang="de-CH" sz="1600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C7DF02E8-4ECF-1A3F-D553-D513266E2AF7}"/>
              </a:ext>
            </a:extLst>
          </p:cNvPr>
          <p:cNvSpPr/>
          <p:nvPr/>
        </p:nvSpPr>
        <p:spPr>
          <a:xfrm>
            <a:off x="30014" y="1332366"/>
            <a:ext cx="4937782" cy="1382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/>
                </a:solidFill>
                <a:sym typeface="Wingdings" panose="05000000000000000000" pitchFamily="2" charset="2"/>
              </a:rPr>
              <a:t>Ambition 1: Individuum vorbereiten  auf Beruf und Zukunft (professionell Handeln können)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DA79C8D-2E5A-3D8E-9596-1176FDA3DFD8}"/>
              </a:ext>
            </a:extLst>
          </p:cNvPr>
          <p:cNvGrpSpPr/>
          <p:nvPr/>
        </p:nvGrpSpPr>
        <p:grpSpPr>
          <a:xfrm>
            <a:off x="5078190" y="1492731"/>
            <a:ext cx="7169392" cy="5122266"/>
            <a:chOff x="5078190" y="1492731"/>
            <a:chExt cx="7169392" cy="512226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7F8B2E76-F814-B1CD-92C5-4C8204D83AAB}"/>
                </a:ext>
              </a:extLst>
            </p:cNvPr>
            <p:cNvGrpSpPr/>
            <p:nvPr/>
          </p:nvGrpSpPr>
          <p:grpSpPr>
            <a:xfrm>
              <a:off x="5078190" y="1492731"/>
              <a:ext cx="6896188" cy="5024063"/>
              <a:chOff x="5240547" y="1562392"/>
              <a:chExt cx="6896188" cy="5024063"/>
            </a:xfrm>
          </p:grpSpPr>
          <p:pic>
            <p:nvPicPr>
              <p:cNvPr id="22" name="Picture 2" descr="D:\Benutzer\Monika\Desktop\gluhbirne-clip-art_42493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4011" y="2239165"/>
                <a:ext cx="566938" cy="569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03C545F1-8752-4C2B-B08F-BDEC6F90EC3C}"/>
                  </a:ext>
                </a:extLst>
              </p:cNvPr>
              <p:cNvGrpSpPr/>
              <p:nvPr/>
            </p:nvGrpSpPr>
            <p:grpSpPr>
              <a:xfrm>
                <a:off x="5240547" y="1562392"/>
                <a:ext cx="6896188" cy="5024063"/>
                <a:chOff x="4582549" y="1562392"/>
                <a:chExt cx="6896188" cy="5024063"/>
              </a:xfrm>
            </p:grpSpPr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463EAC12-6D03-42D2-8B2D-ACFAD52AC095}"/>
                    </a:ext>
                  </a:extLst>
                </p:cNvPr>
                <p:cNvGrpSpPr/>
                <p:nvPr/>
              </p:nvGrpSpPr>
              <p:grpSpPr>
                <a:xfrm>
                  <a:off x="4582549" y="1679331"/>
                  <a:ext cx="6834993" cy="4236496"/>
                  <a:chOff x="3325876" y="1679331"/>
                  <a:chExt cx="7444398" cy="4272960"/>
                </a:xfrm>
              </p:grpSpPr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7357659" y="5021014"/>
                    <a:ext cx="3148932" cy="931277"/>
                  </a:xfrm>
                  <a:prstGeom prst="rect">
                    <a:avLst/>
                  </a:prstGeom>
                  <a:solidFill>
                    <a:srgbClr val="F07010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dirty="0"/>
                      <a:t>Verändertes Handeln mit neuem Blick im Praxisfeld erproben</a:t>
                    </a:r>
                  </a:p>
                </p:txBody>
              </p:sp>
              <p:sp>
                <p:nvSpPr>
                  <p:cNvPr id="17" name="Pfeil nach unten 16"/>
                  <p:cNvSpPr/>
                  <p:nvPr/>
                </p:nvSpPr>
                <p:spPr>
                  <a:xfrm>
                    <a:off x="10266217" y="3032449"/>
                    <a:ext cx="504057" cy="2192755"/>
                  </a:xfrm>
                  <a:prstGeom prst="downArrow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" name="Pfeil nach unten 25"/>
                  <p:cNvSpPr/>
                  <p:nvPr/>
                </p:nvSpPr>
                <p:spPr>
                  <a:xfrm rot="10800000">
                    <a:off x="4079777" y="2996455"/>
                    <a:ext cx="504057" cy="2024558"/>
                  </a:xfrm>
                  <a:prstGeom prst="downArrow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" name="Rechteck 17"/>
                  <p:cNvSpPr/>
                  <p:nvPr/>
                </p:nvSpPr>
                <p:spPr>
                  <a:xfrm>
                    <a:off x="5549269" y="2327898"/>
                    <a:ext cx="3616782" cy="31337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5766661" y="2319606"/>
                    <a:ext cx="3328749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600" b="1" dirty="0"/>
                      <a:t>2. Schritt: </a:t>
                    </a:r>
                    <a:r>
                      <a:rPr lang="de-CH" sz="1600" dirty="0"/>
                      <a:t>Neues einbauen, klären </a:t>
                    </a:r>
                  </a:p>
                </p:txBody>
              </p:sp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4151785" y="5021014"/>
                    <a:ext cx="3151259" cy="92333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dirty="0"/>
                      <a:t>Vor-Wissen, Vor-Können, Erfahrungen, Haltungen…. aus dem Praxisfeld</a:t>
                    </a:r>
                  </a:p>
                </p:txBody>
              </p:sp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4727847" y="2852937"/>
                    <a:ext cx="2742552" cy="18158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600" b="1" dirty="0"/>
                      <a:t>1. Schritt: </a:t>
                    </a:r>
                  </a:p>
                  <a:p>
                    <a:r>
                      <a:rPr lang="de-CH" sz="1600" dirty="0"/>
                      <a:t>Wissen, Können, Haltungen, Einstellungen… aktivieren, anhand (eigener) Situationen </a:t>
                    </a:r>
                  </a:p>
                  <a:p>
                    <a:r>
                      <a:rPr lang="de-CH" sz="1600" dirty="0"/>
                      <a:t>(z.B. mit «Wie Lehre ich heute an der </a:t>
                    </a:r>
                    <a:r>
                      <a:rPr lang="de-CH" sz="1600" dirty="0" err="1"/>
                      <a:t>HS</a:t>
                    </a:r>
                    <a:r>
                      <a:rPr lang="de-CH" sz="1600" dirty="0"/>
                      <a:t>?»  </a:t>
                    </a:r>
                  </a:p>
                </p:txBody>
              </p:sp>
              <p:sp>
                <p:nvSpPr>
                  <p:cNvPr id="37" name="Textfeld 36"/>
                  <p:cNvSpPr txBox="1"/>
                  <p:nvPr/>
                </p:nvSpPr>
                <p:spPr>
                  <a:xfrm>
                    <a:off x="7850011" y="2804402"/>
                    <a:ext cx="2540652" cy="23281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600" b="1" dirty="0"/>
                      <a:t>3. Schritt: </a:t>
                    </a:r>
                  </a:p>
                  <a:p>
                    <a:r>
                      <a:rPr lang="de-CH" sz="1600" dirty="0"/>
                      <a:t>Neues Handeln aufbauen, in Gang bringen und erproben </a:t>
                    </a:r>
                  </a:p>
                  <a:p>
                    <a:endParaRPr lang="de-CH" sz="1600" dirty="0"/>
                  </a:p>
                  <a:p>
                    <a:r>
                      <a:rPr lang="de-CH" sz="1600" dirty="0"/>
                      <a:t>Massnahmen, damit neues Handeln gelingt: Vorsatzbildung, Tandem, Coping</a:t>
                    </a:r>
                  </a:p>
                </p:txBody>
              </p:sp>
              <p:grpSp>
                <p:nvGrpSpPr>
                  <p:cNvPr id="10" name="Gruppieren 9"/>
                  <p:cNvGrpSpPr/>
                  <p:nvPr/>
                </p:nvGrpSpPr>
                <p:grpSpPr>
                  <a:xfrm>
                    <a:off x="3325876" y="1679331"/>
                    <a:ext cx="6372252" cy="1272290"/>
                    <a:chOff x="2192444" y="1320252"/>
                    <a:chExt cx="6372252" cy="1272290"/>
                  </a:xfrm>
                </p:grpSpPr>
                <p:grpSp>
                  <p:nvGrpSpPr>
                    <p:cNvPr id="7" name="Gruppieren 6"/>
                    <p:cNvGrpSpPr/>
                    <p:nvPr/>
                  </p:nvGrpSpPr>
                  <p:grpSpPr>
                    <a:xfrm>
                      <a:off x="2192444" y="1320252"/>
                      <a:ext cx="6304045" cy="1272290"/>
                      <a:chOff x="632757" y="3665307"/>
                      <a:chExt cx="6304045" cy="1272290"/>
                    </a:xfrm>
                  </p:grpSpPr>
                  <p:pic>
                    <p:nvPicPr>
                      <p:cNvPr id="1027" name="Picture 3" descr="D:\Benutzer\Monika\Desktop\j0078703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645" y="3665307"/>
                        <a:ext cx="418157" cy="72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" name="Wolkenförmige Legende 5"/>
                      <p:cNvSpPr/>
                      <p:nvPr/>
                    </p:nvSpPr>
                    <p:spPr>
                      <a:xfrm>
                        <a:off x="632757" y="4225938"/>
                        <a:ext cx="2029277" cy="711659"/>
                      </a:xfrm>
                      <a:prstGeom prst="cloudCallout">
                        <a:avLst>
                          <a:gd name="adj1" fmla="val 19826"/>
                          <a:gd name="adj2" fmla="val 139458"/>
                        </a:avLst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CH" dirty="0">
                            <a:solidFill>
                              <a:schemeClr val="tx1"/>
                            </a:solidFill>
                          </a:rPr>
                          <a:t>Irritation herstellen</a:t>
                        </a:r>
                      </a:p>
                    </p:txBody>
                  </p:sp>
                  <p:pic>
                    <p:nvPicPr>
                      <p:cNvPr id="4" name="Picture 2" descr="D:\Benutzer\Monika\Desktop\gluhbirne-clip-art_424936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557" y="3916658"/>
                        <a:ext cx="566938" cy="569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9" name="Textfeld 8"/>
                    <p:cNvSpPr txBox="1"/>
                    <p:nvPr/>
                  </p:nvSpPr>
                  <p:spPr>
                    <a:xfrm>
                      <a:off x="8379965" y="1640564"/>
                      <a:ext cx="184731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</p:txBody>
                </p:sp>
              </p:grpSp>
            </p:grp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09311E08-FB93-4904-8DB7-28759FABC2C1}"/>
                    </a:ext>
                  </a:extLst>
                </p:cNvPr>
                <p:cNvSpPr/>
                <p:nvPr/>
              </p:nvSpPr>
              <p:spPr>
                <a:xfrm>
                  <a:off x="4625872" y="1562392"/>
                  <a:ext cx="6852865" cy="502406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dirty="0"/>
                    <a:t>p</a:t>
                  </a:r>
                </a:p>
              </p:txBody>
            </p:sp>
          </p:grp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A81B5511-8AE7-915A-7A8A-7E9E65284FDA}"/>
                </a:ext>
              </a:extLst>
            </p:cNvPr>
            <p:cNvGrpSpPr/>
            <p:nvPr/>
          </p:nvGrpSpPr>
          <p:grpSpPr>
            <a:xfrm>
              <a:off x="5836490" y="5907897"/>
              <a:ext cx="6411092" cy="707100"/>
              <a:chOff x="5836490" y="5907897"/>
              <a:chExt cx="6411092" cy="707100"/>
            </a:xfrm>
          </p:grpSpPr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462312CE-82C8-6437-D1B2-D2F47E479F5F}"/>
                  </a:ext>
                </a:extLst>
              </p:cNvPr>
              <p:cNvGrpSpPr/>
              <p:nvPr/>
            </p:nvGrpSpPr>
            <p:grpSpPr>
              <a:xfrm>
                <a:off x="5836490" y="5907897"/>
                <a:ext cx="6411092" cy="396096"/>
                <a:chOff x="4218583" y="6133463"/>
                <a:chExt cx="12337129" cy="437094"/>
              </a:xfrm>
            </p:grpSpPr>
            <p:sp>
              <p:nvSpPr>
                <p:cNvPr id="41" name="Pfeil: nach rechts 40">
                  <a:extLst>
                    <a:ext uri="{FF2B5EF4-FFF2-40B4-BE49-F238E27FC236}">
                      <a16:creationId xmlns:a16="http://schemas.microsoft.com/office/drawing/2014/main" id="{F8F6EE13-BFBA-5B63-7659-0D73FAECDF24}"/>
                    </a:ext>
                  </a:extLst>
                </p:cNvPr>
                <p:cNvSpPr/>
                <p:nvPr/>
              </p:nvSpPr>
              <p:spPr>
                <a:xfrm>
                  <a:off x="4218583" y="6133463"/>
                  <a:ext cx="7114232" cy="38926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C630E79B-F9E2-1A45-B0D9-4CC7AF349DDE}"/>
                    </a:ext>
                  </a:extLst>
                </p:cNvPr>
                <p:cNvSpPr txBox="1"/>
                <p:nvPr/>
              </p:nvSpPr>
              <p:spPr>
                <a:xfrm>
                  <a:off x="11515148" y="6162997"/>
                  <a:ext cx="5040564" cy="407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dirty="0"/>
                    <a:t>Zeit u Inhalt </a:t>
                  </a:r>
                  <a:r>
                    <a:rPr lang="de-CH" dirty="0">
                      <a:sym typeface="Wingdings" panose="05000000000000000000" pitchFamily="2" charset="2"/>
                    </a:rPr>
                    <a:t></a:t>
                  </a:r>
                  <a:r>
                    <a:rPr lang="de-CH" dirty="0"/>
                    <a:t>Curriculum</a:t>
                  </a:r>
                  <a:endParaRPr lang="de-DE" dirty="0"/>
                </a:p>
              </p:txBody>
            </p:sp>
          </p:grpSp>
          <p:sp>
            <p:nvSpPr>
              <p:cNvPr id="47" name="Pfeil: nach rechts 46">
                <a:extLst>
                  <a:ext uri="{FF2B5EF4-FFF2-40B4-BE49-F238E27FC236}">
                    <a16:creationId xmlns:a16="http://schemas.microsoft.com/office/drawing/2014/main" id="{54A4802C-E61A-B65D-0A4E-A1C42C4A9E3B}"/>
                  </a:ext>
                </a:extLst>
              </p:cNvPr>
              <p:cNvSpPr/>
              <p:nvPr/>
            </p:nvSpPr>
            <p:spPr>
              <a:xfrm>
                <a:off x="5836490" y="6301229"/>
                <a:ext cx="3428422" cy="15186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038A4023-13B9-8B51-0A2D-8654500701D3}"/>
                  </a:ext>
                </a:extLst>
              </p:cNvPr>
              <p:cNvSpPr txBox="1"/>
              <p:nvPr/>
            </p:nvSpPr>
            <p:spPr>
              <a:xfrm>
                <a:off x="9658537" y="6245665"/>
                <a:ext cx="2153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Beruf, Persönlichkeit </a:t>
                </a:r>
                <a:endParaRPr lang="de-DE" dirty="0"/>
              </a:p>
            </p:txBody>
          </p:sp>
        </p:grpSp>
      </p:grp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B2A40267-380F-01D7-3E3F-6D475B79552F}"/>
              </a:ext>
            </a:extLst>
          </p:cNvPr>
          <p:cNvSpPr txBox="1">
            <a:spLocks/>
          </p:cNvSpPr>
          <p:nvPr/>
        </p:nvSpPr>
        <p:spPr>
          <a:xfrm>
            <a:off x="58066" y="6614841"/>
            <a:ext cx="6635729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6"/>
              </a:rPr>
              <a:t>linkedin.com/in/</a:t>
            </a:r>
            <a:r>
              <a:rPr lang="de-CH" sz="1000" dirty="0" err="1">
                <a:hlinkClick r:id="rId6"/>
              </a:rPr>
              <a:t>monikawyss</a:t>
            </a:r>
            <a:endParaRPr lang="de-CH" sz="1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9835F1-A7C4-F45A-3757-0C7D4B896AC5}"/>
              </a:ext>
            </a:extLst>
          </p:cNvPr>
          <p:cNvSpPr txBox="1"/>
          <p:nvPr/>
        </p:nvSpPr>
        <p:spPr>
          <a:xfrm rot="16200000">
            <a:off x="10570088" y="2281850"/>
            <a:ext cx="29486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/>
              <a:t>(in Anlehnung an Wahl, D. 2006, S. 36)</a:t>
            </a:r>
          </a:p>
        </p:txBody>
      </p:sp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8D06D102-5660-5A64-BFA1-7C500DE80800}"/>
              </a:ext>
            </a:extLst>
          </p:cNvPr>
          <p:cNvSpPr txBox="1">
            <a:spLocks/>
          </p:cNvSpPr>
          <p:nvPr/>
        </p:nvSpPr>
        <p:spPr>
          <a:xfrm>
            <a:off x="11591782" y="6482962"/>
            <a:ext cx="282526" cy="39614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8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4BDFC7F-F07E-E140-17A5-7E9C3AA03AE8}"/>
              </a:ext>
            </a:extLst>
          </p:cNvPr>
          <p:cNvSpPr txBox="1"/>
          <p:nvPr/>
        </p:nvSpPr>
        <p:spPr>
          <a:xfrm>
            <a:off x="6494480" y="2389578"/>
            <a:ext cx="4904508" cy="3323987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400" b="1" dirty="0"/>
              <a:t>Open Educational Resources (OER) </a:t>
            </a:r>
            <a:r>
              <a:rPr lang="en-US" sz="2400" b="1" dirty="0" err="1"/>
              <a:t>seit</a:t>
            </a:r>
            <a:r>
              <a:rPr lang="en-US" sz="2400" b="1" dirty="0"/>
              <a:t> 2002 </a:t>
            </a:r>
            <a:r>
              <a:rPr lang="en-US" dirty="0"/>
              <a:t>(UNESCO)</a:t>
            </a:r>
          </a:p>
          <a:p>
            <a:endParaRPr lang="en-US" dirty="0"/>
          </a:p>
          <a:p>
            <a:r>
              <a:rPr lang="en-US" dirty="0"/>
              <a:t>Quelle </a:t>
            </a:r>
            <a:r>
              <a:rPr lang="en-US" dirty="0" err="1"/>
              <a:t>u.a.</a:t>
            </a:r>
            <a:r>
              <a:rPr lang="en-US" dirty="0"/>
              <a:t> </a:t>
            </a:r>
          </a:p>
          <a:p>
            <a:r>
              <a:rPr lang="en-US" dirty="0"/>
              <a:t>“Strategic Priority Area 3: Leveraging digital technologies to expand access and improve learning outcomes. </a:t>
            </a:r>
          </a:p>
          <a:p>
            <a:r>
              <a:rPr lang="en-US" dirty="0"/>
              <a:t>[…] … guided by the 2019 UNESCO Recommendation on OER, […]“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62BC4-F8AB-5BF8-14C2-51804AE4F337}"/>
              </a:ext>
            </a:extLst>
          </p:cNvPr>
          <p:cNvSpPr txBox="1"/>
          <p:nvPr/>
        </p:nvSpPr>
        <p:spPr>
          <a:xfrm>
            <a:off x="6494480" y="5900998"/>
            <a:ext cx="464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S. 4, Pt. 12 </a:t>
            </a:r>
            <a:r>
              <a:rPr lang="en-US" sz="1000" dirty="0" err="1">
                <a:latin typeface="Arial" panose="020B0604020202020204" pitchFamily="34" charset="0"/>
              </a:rPr>
              <a:t>aus</a:t>
            </a:r>
            <a:r>
              <a:rPr lang="en-US" sz="1000" dirty="0">
                <a:latin typeface="Arial" panose="020B0604020202020204" pitchFamily="34" charset="0"/>
              </a:rPr>
              <a:t> UNESCO (2020) SDG 4 Education 2030, </a:t>
            </a:r>
            <a:r>
              <a:rPr lang="en-US" sz="1000" dirty="0">
                <a:latin typeface="Arial" panose="020B0604020202020204" pitchFamily="34" charset="0"/>
                <a:hlinkClick r:id="rId2"/>
              </a:rPr>
              <a:t>https://unesdoc.unesco.org/ark:/48223/pf0000372743</a:t>
            </a:r>
            <a:r>
              <a:rPr lang="de-DE" sz="1000" dirty="0">
                <a:latin typeface="Arial" panose="020B0604020202020204" pitchFamily="34" charset="0"/>
              </a:rPr>
              <a:t> </a:t>
            </a:r>
            <a:endParaRPr lang="de-DE" sz="1000" dirty="0"/>
          </a:p>
        </p:txBody>
      </p:sp>
      <p:sp>
        <p:nvSpPr>
          <p:cNvPr id="18" name="Textfeld 8">
            <a:extLst>
              <a:ext uri="{FF2B5EF4-FFF2-40B4-BE49-F238E27FC236}">
                <a16:creationId xmlns:a16="http://schemas.microsoft.com/office/drawing/2014/main" id="{CE1C14D2-F1B0-A3D4-B2E9-F50EDBA42534}"/>
              </a:ext>
            </a:extLst>
          </p:cNvPr>
          <p:cNvSpPr txBox="1"/>
          <p:nvPr/>
        </p:nvSpPr>
        <p:spPr>
          <a:xfrm>
            <a:off x="2390196" y="997931"/>
            <a:ext cx="741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Orientierungsrahmen 2 und 3 </a:t>
            </a:r>
          </a:p>
        </p:txBody>
      </p:sp>
      <p:pic>
        <p:nvPicPr>
          <p:cNvPr id="2" name="Grafik 8">
            <a:extLst>
              <a:ext uri="{FF2B5EF4-FFF2-40B4-BE49-F238E27FC236}">
                <a16:creationId xmlns:a16="http://schemas.microsoft.com/office/drawing/2014/main" id="{0F850749-9451-730A-1DA2-3204D3AF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02" y="1989411"/>
            <a:ext cx="3011649" cy="387065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BCE16BBB-C81E-53B6-F506-A6BF96C50A1A}"/>
              </a:ext>
            </a:extLst>
          </p:cNvPr>
          <p:cNvSpPr txBox="1"/>
          <p:nvPr/>
        </p:nvSpPr>
        <p:spPr>
          <a:xfrm>
            <a:off x="1512452" y="6020552"/>
            <a:ext cx="3147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UNESCO (2017) </a:t>
            </a:r>
            <a:endParaRPr lang="de-DE" i="1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9205E7B-5E80-A427-F21A-03089AF3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4"/>
              </a:rPr>
              <a:t>linkedin.com/in/</a:t>
            </a:r>
            <a:r>
              <a:rPr lang="de-CH" sz="1000" dirty="0" err="1">
                <a:hlinkClick r:id="rId4"/>
              </a:rPr>
              <a:t>monikawyss</a:t>
            </a:r>
            <a:endParaRPr lang="de-CH" sz="1000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71EAF922-30FE-DEB7-0714-EDDBAC047101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14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1943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951C767-226B-E72F-5A15-A041FAAA6616}"/>
              </a:ext>
            </a:extLst>
          </p:cNvPr>
          <p:cNvGrpSpPr/>
          <p:nvPr/>
        </p:nvGrpSpPr>
        <p:grpSpPr>
          <a:xfrm>
            <a:off x="300350" y="1735232"/>
            <a:ext cx="2092253" cy="4896183"/>
            <a:chOff x="300350" y="1735232"/>
            <a:chExt cx="2092253" cy="489618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8979605-7165-4822-9B91-8AE130387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65"/>
            <a:stretch/>
          </p:blipFill>
          <p:spPr>
            <a:xfrm>
              <a:off x="300350" y="3816643"/>
              <a:ext cx="2092253" cy="217178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A5AF230-864C-4BDC-B6E9-58B46A5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5" y="1735232"/>
              <a:ext cx="1253117" cy="161054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05704-C4A6-5C14-3B27-DEED5EC73F17}"/>
                </a:ext>
              </a:extLst>
            </p:cNvPr>
            <p:cNvSpPr txBox="1"/>
            <p:nvPr/>
          </p:nvSpPr>
          <p:spPr>
            <a:xfrm>
              <a:off x="555142" y="6385194"/>
              <a:ext cx="1425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Quelle: UNESCO (2017) </a:t>
              </a:r>
              <a:endParaRPr lang="de-DE" i="1" dirty="0"/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1638-3836-49BE-85AB-B5FD63B9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000" y="6538463"/>
            <a:ext cx="496237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15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3A8622-BB38-4681-9903-0D74091956FD}"/>
              </a:ext>
            </a:extLst>
          </p:cNvPr>
          <p:cNvSpPr/>
          <p:nvPr/>
        </p:nvSpPr>
        <p:spPr>
          <a:xfrm>
            <a:off x="2248084" y="1459964"/>
            <a:ext cx="4659153" cy="5078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de-DE" sz="2400" b="1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de-DE" sz="2400" b="1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DE" sz="24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Unsicherheit + globale Komplexität:</a:t>
            </a:r>
          </a:p>
          <a:p>
            <a:pPr algn="ctr"/>
            <a:r>
              <a:rPr lang="de-DE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„Live </a:t>
            </a:r>
            <a:r>
              <a:rPr lang="de-DE" sz="24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what</a:t>
            </a:r>
            <a:r>
              <a:rPr lang="de-DE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we</a:t>
            </a:r>
            <a:r>
              <a:rPr lang="de-DE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learn</a:t>
            </a:r>
            <a:r>
              <a:rPr lang="de-DE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“</a:t>
            </a:r>
          </a:p>
          <a:p>
            <a:pPr algn="ctr"/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sz="1800" b="1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DE" sz="18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Ziel: Neue NE-Kenntnisse, Kompetenzen, Fähigkeiten, Haltungen, Werte und Normen aufbauen</a:t>
            </a:r>
          </a:p>
          <a:p>
            <a:pPr algn="ctr"/>
            <a:endParaRPr lang="de-D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action</a:t>
            </a:r>
            <a:r>
              <a:rPr lang="de-DE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oriented</a:t>
            </a:r>
            <a:r>
              <a:rPr lang="de-DE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(handlungsorientiert) 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de-D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Persönlichkeitsentwicklung</a:t>
            </a:r>
            <a:r>
              <a:rPr lang="de-DE" sz="18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br>
              <a:rPr lang="de-DE" sz="18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</a:t>
            </a:r>
            <a:r>
              <a:rPr lang="de-DE" sz="18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mpowerment: sich wahrnehmen, zuhören, sich engagieren, nicht aufgeben, Selbstwirksamkeit erleben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de-DE" sz="180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Systemgestaltung</a:t>
            </a:r>
            <a:r>
              <a:rPr lang="de-DE" sz="180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„</a:t>
            </a:r>
            <a:r>
              <a:rPr lang="de-DE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leave</a:t>
            </a: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no</a:t>
            </a: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one</a:t>
            </a: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behind</a:t>
            </a:r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“ </a:t>
            </a:r>
            <a:br>
              <a:rPr lang="de-D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endParaRPr lang="de-D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de-DE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  braucht es </a:t>
            </a:r>
            <a:r>
              <a:rPr lang="de-DE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anzheitliche, transformative Pädagogik</a:t>
            </a:r>
          </a:p>
          <a:p>
            <a:pPr algn="ctr"/>
            <a:endParaRPr lang="de-DE" sz="18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de-D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de-CH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21D6F9-E327-45E1-92CA-782F540A0C90}"/>
              </a:ext>
            </a:extLst>
          </p:cNvPr>
          <p:cNvSpPr txBox="1"/>
          <p:nvPr/>
        </p:nvSpPr>
        <p:spPr>
          <a:xfrm>
            <a:off x="555142" y="207856"/>
            <a:ext cx="12147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Transformatives Lernen - Acht übergeordnete Nachhaltigkeits-Kompetenzen in unsicheren Zeiten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95E138-94FC-5282-A175-EF785A37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7441" y="6512062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4"/>
              </a:rPr>
              <a:t>linkedin.com/in/</a:t>
            </a:r>
            <a:r>
              <a:rPr lang="de-CH" sz="1000" dirty="0" err="1">
                <a:hlinkClick r:id="rId4"/>
              </a:rPr>
              <a:t>monikawyss</a:t>
            </a:r>
            <a:endParaRPr lang="de-CH" sz="10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1B75C94-A75F-C9F2-2C6B-1D7F2AA73DCC}"/>
              </a:ext>
            </a:extLst>
          </p:cNvPr>
          <p:cNvGrpSpPr/>
          <p:nvPr/>
        </p:nvGrpSpPr>
        <p:grpSpPr>
          <a:xfrm>
            <a:off x="11221361" y="0"/>
            <a:ext cx="928171" cy="936842"/>
            <a:chOff x="10119224" y="556615"/>
            <a:chExt cx="1088760" cy="1270831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5FDBF650-4CA8-5D04-A464-B6F8E2776E62}"/>
                </a:ext>
              </a:extLst>
            </p:cNvPr>
            <p:cNvGrpSpPr/>
            <p:nvPr/>
          </p:nvGrpSpPr>
          <p:grpSpPr>
            <a:xfrm>
              <a:off x="10239914" y="1094628"/>
              <a:ext cx="901839" cy="732818"/>
              <a:chOff x="8973681" y="1131785"/>
              <a:chExt cx="2335237" cy="1778901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78608B59-4279-65AD-1DC2-4C1257408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81672" y="1181686"/>
                <a:ext cx="1167618" cy="17290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F8CC7DA5-F15E-3FC6-0472-1EF73725DBAE}"/>
                  </a:ext>
                </a:extLst>
              </p:cNvPr>
              <p:cNvGrpSpPr/>
              <p:nvPr/>
            </p:nvGrpSpPr>
            <p:grpSpPr>
              <a:xfrm>
                <a:off x="8973681" y="1131785"/>
                <a:ext cx="2335237" cy="1718982"/>
                <a:chOff x="8981672" y="1232495"/>
                <a:chExt cx="2335237" cy="1718982"/>
              </a:xfrm>
            </p:grpSpPr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15B68969-AB8F-D3A6-C4C0-64F2484767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1672" y="1243378"/>
                  <a:ext cx="2335237" cy="2813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16B7A44E-D702-B00A-49B7-B579ACA0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9289" y="1232495"/>
                  <a:ext cx="1159627" cy="1718982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FA528EE-A428-7840-C68D-707052BE2C29}"/>
                </a:ext>
              </a:extLst>
            </p:cNvPr>
            <p:cNvSpPr txBox="1"/>
            <p:nvPr/>
          </p:nvSpPr>
          <p:spPr>
            <a:xfrm>
              <a:off x="10119224" y="55661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err="1">
                  <a:solidFill>
                    <a:srgbClr val="00B0F0"/>
                  </a:solidFill>
                </a:rPr>
                <a:t>Con</a:t>
              </a:r>
              <a:r>
                <a:rPr lang="de-CH" b="1" dirty="0">
                  <a:solidFill>
                    <a:srgbClr val="00B0F0"/>
                  </a:solidFill>
                </a:rPr>
                <a:t>. Alig</a:t>
              </a:r>
              <a:r>
                <a:rPr lang="de-CH" b="1" dirty="0"/>
                <a:t>.</a:t>
              </a:r>
              <a:endParaRPr lang="de-DE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75D68-2020-055F-1637-FF03F763FD4C}"/>
              </a:ext>
            </a:extLst>
          </p:cNvPr>
          <p:cNvGrpSpPr/>
          <p:nvPr/>
        </p:nvGrpSpPr>
        <p:grpSpPr>
          <a:xfrm>
            <a:off x="7489922" y="1533404"/>
            <a:ext cx="3907578" cy="5116740"/>
            <a:chOff x="7489922" y="1533404"/>
            <a:chExt cx="3907578" cy="51167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07BE1F6-CC17-DE95-30D8-14FE521F743A}"/>
                </a:ext>
              </a:extLst>
            </p:cNvPr>
            <p:cNvGrpSpPr/>
            <p:nvPr/>
          </p:nvGrpSpPr>
          <p:grpSpPr>
            <a:xfrm>
              <a:off x="7489922" y="1533404"/>
              <a:ext cx="3907578" cy="5116740"/>
              <a:chOff x="7484840" y="1514675"/>
              <a:chExt cx="3907578" cy="5116740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9B32677F-DA77-1548-28F5-D37CE6C11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840" y="1514675"/>
                <a:ext cx="3907578" cy="4870519"/>
              </a:xfrm>
              <a:prstGeom prst="rect">
                <a:avLst/>
              </a:prstGeom>
            </p:spPr>
          </p:pic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B10F3A3-F006-85D6-7387-DD0608977727}"/>
                  </a:ext>
                </a:extLst>
              </p:cNvPr>
              <p:cNvSpPr txBox="1"/>
              <p:nvPr/>
            </p:nvSpPr>
            <p:spPr>
              <a:xfrm>
                <a:off x="9950998" y="6385194"/>
                <a:ext cx="14414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/>
                  <a:t>Mehr siehe Wyss (2023)</a:t>
                </a:r>
                <a:endParaRPr lang="de-DE" i="1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35F670-AF4C-B035-441D-30FE0F91F743}"/>
                </a:ext>
              </a:extLst>
            </p:cNvPr>
            <p:cNvSpPr/>
            <p:nvPr/>
          </p:nvSpPr>
          <p:spPr>
            <a:xfrm>
              <a:off x="7666073" y="5018567"/>
              <a:ext cx="3444949" cy="46783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DCCD84-5370-6E6C-C0D2-E2A94B0688CB}"/>
                </a:ext>
              </a:extLst>
            </p:cNvPr>
            <p:cNvSpPr/>
            <p:nvPr/>
          </p:nvSpPr>
          <p:spPr>
            <a:xfrm>
              <a:off x="7666072" y="3042069"/>
              <a:ext cx="3444949" cy="46783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094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951C767-226B-E72F-5A15-A041FAAA6616}"/>
              </a:ext>
            </a:extLst>
          </p:cNvPr>
          <p:cNvGrpSpPr/>
          <p:nvPr/>
        </p:nvGrpSpPr>
        <p:grpSpPr>
          <a:xfrm>
            <a:off x="300350" y="1735232"/>
            <a:ext cx="2092253" cy="4896183"/>
            <a:chOff x="300350" y="1735232"/>
            <a:chExt cx="2092253" cy="489618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8979605-7165-4822-9B91-8AE130387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65"/>
            <a:stretch/>
          </p:blipFill>
          <p:spPr>
            <a:xfrm>
              <a:off x="300350" y="3816643"/>
              <a:ext cx="2092253" cy="217178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A5AF230-864C-4BDC-B6E9-58B46A5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5" y="1735232"/>
              <a:ext cx="1253117" cy="161054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05704-C4A6-5C14-3B27-DEED5EC73F17}"/>
                </a:ext>
              </a:extLst>
            </p:cNvPr>
            <p:cNvSpPr txBox="1"/>
            <p:nvPr/>
          </p:nvSpPr>
          <p:spPr>
            <a:xfrm>
              <a:off x="555142" y="6385194"/>
              <a:ext cx="1425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Quelle: UNESCO (2017) </a:t>
              </a:r>
              <a:endParaRPr lang="de-DE" i="1" dirty="0"/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1638-3836-49BE-85AB-B5FD63B9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000" y="6538463"/>
            <a:ext cx="496237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16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21D6F9-E327-45E1-92CA-782F540A0C90}"/>
              </a:ext>
            </a:extLst>
          </p:cNvPr>
          <p:cNvSpPr txBox="1"/>
          <p:nvPr/>
        </p:nvSpPr>
        <p:spPr>
          <a:xfrm>
            <a:off x="555142" y="207856"/>
            <a:ext cx="12147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Transformatives lernen - zwei übergeordnete Nachhaltigkeits-Kompetenzen ausformuliert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95E138-94FC-5282-A175-EF785A37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4554" y="6538912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4"/>
              </a:rPr>
              <a:t>linkedin.com/in/</a:t>
            </a:r>
            <a:r>
              <a:rPr lang="de-CH" sz="1000" dirty="0" err="1">
                <a:hlinkClick r:id="rId4"/>
              </a:rPr>
              <a:t>monikawyss</a:t>
            </a:r>
            <a:endParaRPr lang="de-CH" sz="1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F53DA6-11D4-7C35-BC2F-7CAF4305909F}"/>
              </a:ext>
            </a:extLst>
          </p:cNvPr>
          <p:cNvSpPr txBox="1"/>
          <p:nvPr/>
        </p:nvSpPr>
        <p:spPr>
          <a:xfrm>
            <a:off x="3209401" y="4355878"/>
            <a:ext cx="445941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«Self-Awareness». 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 meint die Fähigkeit, die </a:t>
            </a:r>
            <a:r>
              <a:rPr lang="de-CH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eigene Rolle 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der lokalen und globalen Gesellschaft zu reflektieren; das eigene Handeln kontinuierlich zu bewerten und sich </a:t>
            </a:r>
            <a:r>
              <a:rPr lang="de-CH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weiter zu motivieren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mit den </a:t>
            </a:r>
            <a:r>
              <a:rPr lang="de-CH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eigenen Gefühlen 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 Wünschen umgehen zu lernen.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F9151AD-3714-AC73-3FFA-298F5B35D252}"/>
              </a:ext>
            </a:extLst>
          </p:cNvPr>
          <p:cNvSpPr txBox="1"/>
          <p:nvPr/>
        </p:nvSpPr>
        <p:spPr>
          <a:xfrm>
            <a:off x="3209401" y="1620920"/>
            <a:ext cx="4449398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«NK normative Kompetenz»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 die Fähigkeit, die jedem Handeln zugrunde liegenden </a:t>
            </a:r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Werte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und </a:t>
            </a:r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Normen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sowohl zu reflektieren als auch zu verstehen. </a:t>
            </a:r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Interessen-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und </a:t>
            </a:r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Zielkonflikte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 Kontext von Nachhaltigkeitsprinzipien, –werte</a:t>
            </a:r>
            <a:r>
              <a:rPr lang="de-CH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 -vorgaben können verhandelt werden, trotz unsicherem und widersprüchlichem Wissen. 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F0885AE-5509-4547-9078-27CC67960D74}"/>
              </a:ext>
            </a:extLst>
          </p:cNvPr>
          <p:cNvGrpSpPr/>
          <p:nvPr/>
        </p:nvGrpSpPr>
        <p:grpSpPr>
          <a:xfrm>
            <a:off x="11221361" y="0"/>
            <a:ext cx="928171" cy="936842"/>
            <a:chOff x="10119224" y="556615"/>
            <a:chExt cx="1088760" cy="127083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49A212B-B478-43F0-48B9-667AA2478E0C}"/>
                </a:ext>
              </a:extLst>
            </p:cNvPr>
            <p:cNvGrpSpPr/>
            <p:nvPr/>
          </p:nvGrpSpPr>
          <p:grpSpPr>
            <a:xfrm>
              <a:off x="10239914" y="1094628"/>
              <a:ext cx="901839" cy="732818"/>
              <a:chOff x="8973681" y="1131785"/>
              <a:chExt cx="2335237" cy="1778901"/>
            </a:xfrm>
          </p:grpSpPr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77BDE733-F7D4-361F-4E8D-306728483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81672" y="1181686"/>
                <a:ext cx="1167618" cy="17290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4041FA9F-F331-D591-BBA4-B7E9E45C4C78}"/>
                  </a:ext>
                </a:extLst>
              </p:cNvPr>
              <p:cNvGrpSpPr/>
              <p:nvPr/>
            </p:nvGrpSpPr>
            <p:grpSpPr>
              <a:xfrm>
                <a:off x="8973681" y="1131785"/>
                <a:ext cx="2335237" cy="1718982"/>
                <a:chOff x="8981672" y="1232495"/>
                <a:chExt cx="2335237" cy="1718982"/>
              </a:xfrm>
            </p:grpSpPr>
            <p:cxnSp>
              <p:nvCxnSpPr>
                <p:cNvPr id="15" name="Gerader Verbinder 14">
                  <a:extLst>
                    <a:ext uri="{FF2B5EF4-FFF2-40B4-BE49-F238E27FC236}">
                      <a16:creationId xmlns:a16="http://schemas.microsoft.com/office/drawing/2014/main" id="{0E16020B-C09D-7D4A-A45C-C09FF95CEA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1672" y="1243378"/>
                  <a:ext cx="2335237" cy="2813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r Verbinder 15">
                  <a:extLst>
                    <a:ext uri="{FF2B5EF4-FFF2-40B4-BE49-F238E27FC236}">
                      <a16:creationId xmlns:a16="http://schemas.microsoft.com/office/drawing/2014/main" id="{67B0DE73-FFAF-329B-8D80-74A92F0ED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9289" y="1232495"/>
                  <a:ext cx="1159627" cy="1718982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D2DD310-3922-A9B0-40C6-38DE3E4E5BCB}"/>
                </a:ext>
              </a:extLst>
            </p:cNvPr>
            <p:cNvSpPr txBox="1"/>
            <p:nvPr/>
          </p:nvSpPr>
          <p:spPr>
            <a:xfrm>
              <a:off x="10119224" y="55661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err="1">
                  <a:solidFill>
                    <a:srgbClr val="00B0F0"/>
                  </a:solidFill>
                </a:rPr>
                <a:t>Con</a:t>
              </a:r>
              <a:r>
                <a:rPr lang="de-CH" b="1" dirty="0">
                  <a:solidFill>
                    <a:srgbClr val="00B0F0"/>
                  </a:solidFill>
                </a:rPr>
                <a:t>. Alig</a:t>
              </a:r>
              <a:r>
                <a:rPr lang="de-CH" b="1" dirty="0"/>
                <a:t>.</a:t>
              </a:r>
              <a:endParaRPr lang="de-DE" b="1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F38E6B4-D4EF-E549-08ED-D178D94CD98D}"/>
              </a:ext>
            </a:extLst>
          </p:cNvPr>
          <p:cNvGrpSpPr/>
          <p:nvPr/>
        </p:nvGrpSpPr>
        <p:grpSpPr>
          <a:xfrm>
            <a:off x="8485614" y="4273349"/>
            <a:ext cx="3816214" cy="2056542"/>
            <a:chOff x="7898772" y="3553148"/>
            <a:chExt cx="4403056" cy="2571819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DF2CD58-5FBA-7B55-4D57-6561D700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8772" y="3816643"/>
              <a:ext cx="4191667" cy="2308324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1FBE26F-8631-656D-6CFE-3E54669E77F0}"/>
                </a:ext>
              </a:extLst>
            </p:cNvPr>
            <p:cNvSpPr txBox="1"/>
            <p:nvPr/>
          </p:nvSpPr>
          <p:spPr>
            <a:xfrm>
              <a:off x="11651277" y="3553148"/>
              <a:ext cx="650551" cy="4819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5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E2391FD-459E-9490-0F91-ACDFA613781E}"/>
              </a:ext>
            </a:extLst>
          </p:cNvPr>
          <p:cNvGrpSpPr/>
          <p:nvPr/>
        </p:nvGrpSpPr>
        <p:grpSpPr>
          <a:xfrm>
            <a:off x="5075557" y="3596948"/>
            <a:ext cx="3713774" cy="2474289"/>
            <a:chOff x="2768151" y="1698327"/>
            <a:chExt cx="8540767" cy="480156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402F50B-6ECD-111E-BC22-AA065267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8151" y="1698327"/>
              <a:ext cx="8540767" cy="4801568"/>
            </a:xfrm>
            <a:prstGeom prst="rect">
              <a:avLst/>
            </a:prstGeom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336F373B-F9CD-690C-86A9-E4880D76FB55}"/>
                </a:ext>
              </a:extLst>
            </p:cNvPr>
            <p:cNvGrpSpPr/>
            <p:nvPr/>
          </p:nvGrpSpPr>
          <p:grpSpPr>
            <a:xfrm>
              <a:off x="5922498" y="4177178"/>
              <a:ext cx="2335237" cy="1750388"/>
              <a:chOff x="5922498" y="4177178"/>
              <a:chExt cx="2335237" cy="1750388"/>
            </a:xfrm>
          </p:grpSpPr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88CDEF92-1F8B-B6E9-BA4A-761F544AC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2498" y="4177178"/>
                <a:ext cx="2335237" cy="2813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1BE166A8-265D-592D-59A8-A7B31F8F55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22498" y="4244331"/>
                <a:ext cx="1167618" cy="165105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3B64CD5B-9829-D9B0-F3AB-D25C3925AD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0116" y="4244331"/>
                <a:ext cx="1167619" cy="168323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BD2F92D4-5884-AAFF-DC0B-CA057BA1E11E}"/>
              </a:ext>
            </a:extLst>
          </p:cNvPr>
          <p:cNvSpPr txBox="1"/>
          <p:nvPr/>
        </p:nvSpPr>
        <p:spPr>
          <a:xfrm>
            <a:off x="504148" y="-13881"/>
            <a:ext cx="10934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Instrumente für Transformation von Person und System </a:t>
            </a:r>
            <a:r>
              <a:rPr lang="de-CH" sz="1400" b="1" dirty="0">
                <a:solidFill>
                  <a:srgbClr val="00B0F0"/>
                </a:solidFill>
              </a:rPr>
              <a:t>(eine Art Zusammenfassung)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37AC0080-A9E4-B79E-4F7F-469B5A2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3"/>
              </a:rPr>
              <a:t>linkedin.com/in/</a:t>
            </a:r>
            <a:r>
              <a:rPr lang="de-CH" sz="1000" dirty="0" err="1">
                <a:hlinkClick r:id="rId3"/>
              </a:rPr>
              <a:t>monikawyss</a:t>
            </a:r>
            <a:endParaRPr lang="de-CH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1998FA-0853-8B39-71EE-A2B32F42BA2E}"/>
              </a:ext>
            </a:extLst>
          </p:cNvPr>
          <p:cNvSpPr txBox="1"/>
          <p:nvPr/>
        </p:nvSpPr>
        <p:spPr>
          <a:xfrm>
            <a:off x="1610291" y="2002364"/>
            <a:ext cx="2842623" cy="461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Schlüsselmethoden</a:t>
            </a:r>
          </a:p>
          <a:p>
            <a:endParaRPr lang="de-DE" b="1" dirty="0"/>
          </a:p>
          <a:p>
            <a:r>
              <a:rPr lang="de-DE" dirty="0"/>
              <a:t>Sie binden zivilgesellschaftliche Akteure ein z.B. durch</a:t>
            </a:r>
            <a:br>
              <a:rPr lang="de-DE" dirty="0"/>
            </a:br>
            <a:r>
              <a:rPr lang="de-DE" b="1" dirty="0"/>
              <a:t>Service-Learning, Zukunftswerkstätten, Szenarioanalysen, utopische/dystopische Erzählungen, Science-Fiction-Denken, Prognosen und </a:t>
            </a:r>
            <a:r>
              <a:rPr lang="de-DE" b="1" dirty="0" err="1"/>
              <a:t>Fore</a:t>
            </a:r>
            <a:r>
              <a:rPr lang="de-DE" b="1" dirty="0"/>
              <a:t>- und </a:t>
            </a:r>
            <a:r>
              <a:rPr lang="de-DE" b="1" dirty="0" err="1"/>
              <a:t>Backcasting</a:t>
            </a:r>
            <a:r>
              <a:rPr lang="de-DE" b="1" dirty="0"/>
              <a:t> Citizen Science </a:t>
            </a:r>
            <a:r>
              <a:rPr lang="de-DE" dirty="0"/>
              <a:t>usw. </a:t>
            </a:r>
          </a:p>
          <a:p>
            <a:endParaRPr lang="de-DE" dirty="0"/>
          </a:p>
          <a:p>
            <a:r>
              <a:rPr lang="de-DE" sz="1200" dirty="0"/>
              <a:t>siehe auch Schmohl et al. (2021) 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Handbuch Transdisziplinäre Didaktik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Bielefeld.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8BC80A-0D61-A082-A265-646EAF9E04F9}"/>
              </a:ext>
            </a:extLst>
          </p:cNvPr>
          <p:cNvSpPr txBox="1"/>
          <p:nvPr/>
        </p:nvSpPr>
        <p:spPr>
          <a:xfrm>
            <a:off x="8594455" y="1282247"/>
            <a:ext cx="3801573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/>
              <a:t>8 N-Kompetenzen von </a:t>
            </a:r>
          </a:p>
          <a:p>
            <a:r>
              <a:rPr lang="de-CH" sz="2400" b="1" dirty="0" err="1"/>
              <a:t>N-Bürger:innen</a:t>
            </a:r>
            <a:r>
              <a:rPr lang="de-CH" sz="2400" b="1" dirty="0"/>
              <a:t> </a:t>
            </a:r>
            <a:r>
              <a:rPr lang="de-CH" dirty="0"/>
              <a:t>(UNESCO 2017)</a:t>
            </a:r>
          </a:p>
          <a:p>
            <a:r>
              <a:rPr lang="de-CH" dirty="0"/>
              <a:t>NK System-Denken-Kompetenz </a:t>
            </a:r>
          </a:p>
          <a:p>
            <a:r>
              <a:rPr lang="de-CH" dirty="0"/>
              <a:t>NK antizipatorische Kompetenz </a:t>
            </a:r>
          </a:p>
          <a:p>
            <a:r>
              <a:rPr lang="de-CH" dirty="0"/>
              <a:t>NK normative Kompetenz </a:t>
            </a:r>
          </a:p>
          <a:p>
            <a:r>
              <a:rPr lang="de-CH" dirty="0"/>
              <a:t>NK strategische Kompetenz </a:t>
            </a:r>
          </a:p>
          <a:p>
            <a:r>
              <a:rPr lang="de-CH" dirty="0"/>
              <a:t>NK Kollaborationskompetenz </a:t>
            </a:r>
          </a:p>
          <a:p>
            <a:r>
              <a:rPr lang="de-CH" dirty="0"/>
              <a:t>NK kritisch-Denk-Kompetenz </a:t>
            </a:r>
          </a:p>
          <a:p>
            <a:r>
              <a:rPr lang="de-CH" dirty="0"/>
              <a:t>NK Self-Awareness </a:t>
            </a:r>
          </a:p>
          <a:p>
            <a:r>
              <a:rPr lang="de-CH" dirty="0"/>
              <a:t>NK integrierte Problemlösungs-</a:t>
            </a:r>
          </a:p>
          <a:p>
            <a:r>
              <a:rPr lang="de-CH" dirty="0"/>
              <a:t>     </a:t>
            </a:r>
            <a:r>
              <a:rPr lang="de-CH" dirty="0" err="1"/>
              <a:t>kompetenz</a:t>
            </a:r>
            <a:r>
              <a:rPr lang="de-CH" dirty="0"/>
              <a:t> (mehr Wyss 2023)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A695D5-C2B0-E281-7B21-08A95A04D1D7}"/>
              </a:ext>
            </a:extLst>
          </p:cNvPr>
          <p:cNvSpPr txBox="1"/>
          <p:nvPr/>
        </p:nvSpPr>
        <p:spPr>
          <a:xfrm>
            <a:off x="4471014" y="621363"/>
            <a:ext cx="415094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/>
              <a:t>7 Strukturelemente f. </a:t>
            </a:r>
            <a:r>
              <a:rPr lang="de-CH" sz="2400" b="1"/>
              <a:t>d. Lehre</a:t>
            </a:r>
            <a:endParaRPr lang="de-CH" sz="2400" b="1" dirty="0"/>
          </a:p>
          <a:p>
            <a:endParaRPr lang="de-CH" sz="2400" b="1" dirty="0"/>
          </a:p>
          <a:p>
            <a:r>
              <a:rPr lang="de-CH" sz="1800" b="1" dirty="0"/>
              <a:t>ST-E Studierenden-Orientierung</a:t>
            </a:r>
          </a:p>
          <a:p>
            <a:r>
              <a:rPr lang="de-CH" sz="1800" b="1" dirty="0"/>
              <a:t>ST-E Partizipation</a:t>
            </a:r>
          </a:p>
          <a:p>
            <a:r>
              <a:rPr lang="de-CH" sz="1800" b="1" dirty="0"/>
              <a:t>ST-E Handlungs-Orientierung</a:t>
            </a:r>
          </a:p>
          <a:p>
            <a:r>
              <a:rPr lang="de-CH" sz="1800" b="1" dirty="0">
                <a:sym typeface="Wingdings" panose="05000000000000000000" pitchFamily="2" charset="2"/>
              </a:rPr>
              <a:t>ST-E Interdisziplinarität </a:t>
            </a:r>
          </a:p>
          <a:p>
            <a:r>
              <a:rPr lang="de-CH" b="1" dirty="0">
                <a:sym typeface="Wingdings" panose="05000000000000000000" pitchFamily="2" charset="2"/>
              </a:rPr>
              <a:t>ST-E Transdisziplinarität</a:t>
            </a:r>
          </a:p>
          <a:p>
            <a:r>
              <a:rPr lang="de-CH" sz="1800" b="1" dirty="0">
                <a:sym typeface="Wingdings" panose="05000000000000000000" pitchFamily="2" charset="2"/>
              </a:rPr>
              <a:t>ST-E Kollaboration</a:t>
            </a:r>
          </a:p>
          <a:p>
            <a:r>
              <a:rPr lang="de-CH" sz="1800" b="1" dirty="0">
                <a:sym typeface="Wingdings" panose="05000000000000000000" pitchFamily="2" charset="2"/>
              </a:rPr>
              <a:t>ST-E inter- u. intragenerational</a:t>
            </a:r>
            <a:endParaRPr lang="de-CH" sz="1800" b="1" dirty="0"/>
          </a:p>
          <a:p>
            <a:endParaRPr lang="de-CH" sz="18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0B79CD-9B34-FBF2-D831-BC7BBE911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14" b="11468"/>
          <a:stretch/>
        </p:blipFill>
        <p:spPr>
          <a:xfrm>
            <a:off x="8572499" y="4867864"/>
            <a:ext cx="3226805" cy="1837258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3D954E9-3FA9-B312-E28B-EC0128859E4C}"/>
              </a:ext>
            </a:extLst>
          </p:cNvPr>
          <p:cNvGrpSpPr/>
          <p:nvPr/>
        </p:nvGrpSpPr>
        <p:grpSpPr>
          <a:xfrm>
            <a:off x="37688" y="1685276"/>
            <a:ext cx="1462116" cy="2806869"/>
            <a:chOff x="300350" y="1735232"/>
            <a:chExt cx="2092253" cy="4896183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D0D292-8476-897A-07D1-A77D00677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165"/>
            <a:stretch/>
          </p:blipFill>
          <p:spPr>
            <a:xfrm>
              <a:off x="300350" y="3816643"/>
              <a:ext cx="2092253" cy="2171781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D370489-0696-D5A0-163D-42535A0F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915" y="1735232"/>
              <a:ext cx="1253117" cy="161054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B380360-434C-BE99-066D-CF9180364C0F}"/>
                </a:ext>
              </a:extLst>
            </p:cNvPr>
            <p:cNvSpPr txBox="1"/>
            <p:nvPr/>
          </p:nvSpPr>
          <p:spPr>
            <a:xfrm>
              <a:off x="555142" y="6385194"/>
              <a:ext cx="1425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Quelle: UNESCO (2017) </a:t>
              </a:r>
              <a:endParaRPr lang="de-DE" i="1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5BED2DAF-751C-2953-C7D2-4D083B835F4B}"/>
              </a:ext>
            </a:extLst>
          </p:cNvPr>
          <p:cNvSpPr txBox="1"/>
          <p:nvPr/>
        </p:nvSpPr>
        <p:spPr>
          <a:xfrm>
            <a:off x="4780073" y="6157347"/>
            <a:ext cx="384188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400" dirty="0"/>
              <a:t>Mutig auf unsicheres Terrain!</a:t>
            </a:r>
            <a:endParaRPr lang="de-DE" sz="2400" dirty="0"/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6F5B7933-1395-CE21-FE54-55C0EF5A9109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17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00327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3E0931-76BE-365F-87CE-291D8A1BE23C}"/>
              </a:ext>
            </a:extLst>
          </p:cNvPr>
          <p:cNvGrpSpPr/>
          <p:nvPr/>
        </p:nvGrpSpPr>
        <p:grpSpPr>
          <a:xfrm>
            <a:off x="722540" y="1916117"/>
            <a:ext cx="7037757" cy="4477529"/>
            <a:chOff x="754437" y="2315970"/>
            <a:chExt cx="7037757" cy="44775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889D35-224A-F3FD-3CE2-D67A017F565B}"/>
                </a:ext>
              </a:extLst>
            </p:cNvPr>
            <p:cNvSpPr txBox="1"/>
            <p:nvPr/>
          </p:nvSpPr>
          <p:spPr>
            <a:xfrm>
              <a:off x="754437" y="6531889"/>
              <a:ext cx="55506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Downloade </a:t>
              </a:r>
              <a:r>
                <a:rPr lang="de-DE" sz="1100" dirty="0">
                  <a:hlinkClick r:id="rId2"/>
                </a:rPr>
                <a:t>https://open-educational-resources.de/5rs-auf-deutsch/</a:t>
              </a:r>
              <a:r>
                <a:rPr lang="de-DE" sz="1100" dirty="0"/>
                <a:t> [6-6-2024;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CB7C53-C0D1-F417-615E-19A696D729E4}"/>
                </a:ext>
              </a:extLst>
            </p:cNvPr>
            <p:cNvGrpSpPr/>
            <p:nvPr/>
          </p:nvGrpSpPr>
          <p:grpSpPr>
            <a:xfrm>
              <a:off x="835542" y="2315970"/>
              <a:ext cx="6956652" cy="4215919"/>
              <a:chOff x="2515486" y="2358501"/>
              <a:chExt cx="6956652" cy="4215919"/>
            </a:xfrm>
          </p:grpSpPr>
          <p:pic>
            <p:nvPicPr>
              <p:cNvPr id="3" name="Picture 2" descr="A diagram of a 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11E64190-775D-5254-8371-6A51DB491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486" y="2358501"/>
                <a:ext cx="5963120" cy="4215919"/>
              </a:xfrm>
              <a:prstGeom prst="rect">
                <a:avLst/>
              </a:prstGeom>
            </p:spPr>
          </p:pic>
          <p:sp>
            <p:nvSpPr>
              <p:cNvPr id="7" name="Arrow: Curved Left 6">
                <a:extLst>
                  <a:ext uri="{FF2B5EF4-FFF2-40B4-BE49-F238E27FC236}">
                    <a16:creationId xmlns:a16="http://schemas.microsoft.com/office/drawing/2014/main" id="{F63EA762-F9CE-59DE-6529-6417C416B651}"/>
                  </a:ext>
                </a:extLst>
              </p:cNvPr>
              <p:cNvSpPr/>
              <p:nvPr/>
            </p:nvSpPr>
            <p:spPr>
              <a:xfrm rot="704986">
                <a:off x="8506087" y="3179184"/>
                <a:ext cx="966051" cy="3331927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5456B4FF-AA9B-7D40-8796-923D395DE300}"/>
              </a:ext>
            </a:extLst>
          </p:cNvPr>
          <p:cNvSpPr txBox="1"/>
          <p:nvPr/>
        </p:nvSpPr>
        <p:spPr>
          <a:xfrm>
            <a:off x="495300" y="80796"/>
            <a:ext cx="105101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2000" b="1" dirty="0">
              <a:solidFill>
                <a:srgbClr val="00B0F0"/>
              </a:solidFill>
            </a:endParaRPr>
          </a:p>
          <a:p>
            <a:pPr algn="ctr"/>
            <a:r>
              <a:rPr lang="de-CH" sz="4000" dirty="0">
                <a:solidFill>
                  <a:srgbClr val="00B0F0"/>
                </a:solidFill>
              </a:rPr>
              <a:t>OER: Hoffnung zur Erreichung SDG 4 mit den </a:t>
            </a:r>
          </a:p>
          <a:p>
            <a:pPr algn="ctr"/>
            <a:r>
              <a:rPr lang="de-CH" sz="4000" dirty="0" err="1">
                <a:solidFill>
                  <a:srgbClr val="00B0F0"/>
                </a:solidFill>
              </a:rPr>
              <a:t>5V</a:t>
            </a:r>
            <a:r>
              <a:rPr lang="de-CH" sz="4000" dirty="0">
                <a:solidFill>
                  <a:srgbClr val="00B0F0"/>
                </a:solidFill>
              </a:rPr>
              <a:t> – Freiheiten für Offenheit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77B59-F7A1-933B-50A3-781E16721A9C}"/>
              </a:ext>
            </a:extLst>
          </p:cNvPr>
          <p:cNvSpPr txBox="1"/>
          <p:nvPr/>
        </p:nvSpPr>
        <p:spPr>
          <a:xfrm>
            <a:off x="9356651" y="80796"/>
            <a:ext cx="4323901" cy="3108543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de-CH" sz="1400" dirty="0"/>
              <a:t>Wandel der Lehr-Lernkultur</a:t>
            </a:r>
          </a:p>
          <a:p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dirty="0"/>
              <a:t>Lehr-Lernkonzepte gemeinsam entwickeln</a:t>
            </a:r>
          </a:p>
          <a:p>
            <a:pPr marL="285750" indent="-285750">
              <a:buFontTx/>
              <a:buChar char="-"/>
            </a:pPr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dirty="0"/>
              <a:t>aus inter- und transdisziplinärer Sicht, um Komplexität gerecht zu werden (Energie: Technik, Soziales, Finanzielles… f Haus-Besitzende)</a:t>
            </a:r>
          </a:p>
          <a:p>
            <a:pPr marL="285750" indent="-285750">
              <a:buFontTx/>
              <a:buChar char="-"/>
            </a:pPr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dirty="0"/>
              <a:t>Material gemeinsam entwickeln</a:t>
            </a:r>
            <a:r>
              <a:rPr lang="de-DE" sz="1400" dirty="0"/>
              <a:t> und anderen zugänglich machen, dass sie es ihren Bedürfnissen anpassen können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r>
              <a:rPr lang="de-DE" sz="1400" dirty="0">
                <a:sym typeface="Wingdings" panose="05000000000000000000" pitchFamily="2" charset="2"/>
              </a:rPr>
              <a:t> Praxis der Offenheit (Open Educational Practice)</a:t>
            </a:r>
            <a:endParaRPr lang="de-CH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10F32D-65A5-678C-6706-F7A5427A8993}"/>
              </a:ext>
            </a:extLst>
          </p:cNvPr>
          <p:cNvGrpSpPr/>
          <p:nvPr/>
        </p:nvGrpSpPr>
        <p:grpSpPr>
          <a:xfrm>
            <a:off x="8808158" y="3430629"/>
            <a:ext cx="4122185" cy="3091931"/>
            <a:chOff x="8775108" y="3607783"/>
            <a:chExt cx="3993367" cy="30919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D3C3D3-B6C9-EBF0-EB16-21A138C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5108" y="3607783"/>
              <a:ext cx="3359323" cy="26734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CBD512-6B9D-AA82-D560-680648E10A6A}"/>
                </a:ext>
              </a:extLst>
            </p:cNvPr>
            <p:cNvSpPr txBox="1"/>
            <p:nvPr/>
          </p:nvSpPr>
          <p:spPr>
            <a:xfrm>
              <a:off x="9028923" y="6438104"/>
              <a:ext cx="3739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https://www.oercamp.de/top200/</a:t>
              </a:r>
            </a:p>
          </p:txBody>
        </p:sp>
      </p:grp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EB8D3451-87E3-6AA3-1817-5114DE00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5"/>
              </a:rPr>
              <a:t>linkedin.com/in/</a:t>
            </a:r>
            <a:r>
              <a:rPr lang="de-CH" sz="1000" dirty="0" err="1">
                <a:hlinkClick r:id="rId5"/>
              </a:rPr>
              <a:t>monikawyss</a:t>
            </a:r>
            <a:endParaRPr lang="de-CH" sz="1000" dirty="0"/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AF03049-6FC0-DCD2-EBDF-5890AE1CFB47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18</a:t>
            </a:fld>
            <a:endParaRPr lang="de-CH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35E44-D20F-9E45-1C97-97B1470E1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17" y="2171669"/>
            <a:ext cx="1054154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0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F243BD3-6CC4-2D4B-B366-42004F86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4" b="11468"/>
          <a:stretch/>
        </p:blipFill>
        <p:spPr>
          <a:xfrm>
            <a:off x="85372" y="1581045"/>
            <a:ext cx="1958166" cy="11149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316FB4-3DBD-6334-2345-B3C97D10A251}"/>
              </a:ext>
            </a:extLst>
          </p:cNvPr>
          <p:cNvSpPr txBox="1"/>
          <p:nvPr/>
        </p:nvSpPr>
        <p:spPr>
          <a:xfrm>
            <a:off x="2630658" y="661181"/>
            <a:ext cx="851564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a) z.B. Zeitungsartikel</a:t>
            </a:r>
            <a:endParaRPr lang="de-CH" sz="1800" b="1" dirty="0"/>
          </a:p>
          <a:p>
            <a:r>
              <a:rPr lang="de-CH" dirty="0"/>
              <a:t>z.B. </a:t>
            </a:r>
            <a:r>
              <a:rPr lang="de-CH" b="1" dirty="0"/>
              <a:t>Stud</a:t>
            </a:r>
            <a:r>
              <a:rPr lang="de-CH" dirty="0"/>
              <a:t>. bringen Zeitungsartikel zu NE mit, den sie in der Lektion lesen können</a:t>
            </a:r>
          </a:p>
          <a:p>
            <a:r>
              <a:rPr lang="de-CH" dirty="0"/>
              <a:t>□  Abschluss: Themen und Hauptbotschaft clustern, gemeinsam interpretieren: Was sehen wir, wie interpretieren wir das, welche Massnahmen sind möglich? (</a:t>
            </a:r>
            <a:r>
              <a:rPr lang="de-CH" dirty="0" err="1"/>
              <a:t>Doz</a:t>
            </a:r>
            <a:r>
              <a:rPr lang="de-CH" dirty="0"/>
              <a:t>. oder Stud. moderieren) </a:t>
            </a:r>
          </a:p>
          <a:p>
            <a:r>
              <a:rPr lang="de-CH" dirty="0"/>
              <a:t>□  Wem könnte ich von meinen Einsichten ausserhalb </a:t>
            </a:r>
            <a:r>
              <a:rPr lang="de-CH"/>
              <a:t>der HS berichten..?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8E5E95C-2209-9013-EB94-C2EF70853E4E}"/>
              </a:ext>
            </a:extLst>
          </p:cNvPr>
          <p:cNvSpPr txBox="1"/>
          <p:nvPr/>
        </p:nvSpPr>
        <p:spPr>
          <a:xfrm>
            <a:off x="2630658" y="2574388"/>
            <a:ext cx="849688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b) z. B «SDG 12 Nachhaltiger Konsum – u Produktionsmuster sicherstellen» </a:t>
            </a:r>
            <a:endParaRPr lang="de-CH" dirty="0"/>
          </a:p>
          <a:p>
            <a:r>
              <a:rPr lang="de-CH" dirty="0"/>
              <a:t>(Dito mit Mobilität, Wasserverbrauch… ) </a:t>
            </a:r>
          </a:p>
          <a:p>
            <a:endParaRPr lang="de-CH" dirty="0"/>
          </a:p>
          <a:p>
            <a:r>
              <a:rPr lang="de-CH" dirty="0"/>
              <a:t>«Was ich schon immer Wissen wollte für meinen nachhaltige Ernährung: Wie steht es um die Avocados, Bier in Aludose oder Glas… Fleischkonsum-Vegan«?</a:t>
            </a:r>
          </a:p>
          <a:p>
            <a:endParaRPr lang="de-CH" dirty="0"/>
          </a:p>
          <a:p>
            <a:r>
              <a:rPr lang="de-CH" sz="1800" dirty="0"/>
              <a:t>□ </a:t>
            </a:r>
            <a:r>
              <a:rPr lang="de-CH" dirty="0" err="1"/>
              <a:t>Doz</a:t>
            </a:r>
            <a:r>
              <a:rPr lang="de-CH" dirty="0"/>
              <a:t> inspiriert zu </a:t>
            </a:r>
            <a:r>
              <a:rPr lang="de-CH" b="1" dirty="0"/>
              <a:t>selbstverpflichtendem Handlungsabsicht</a:t>
            </a:r>
            <a:r>
              <a:rPr lang="de-CH" dirty="0"/>
              <a:t>: Was nehmen Sie sich konkret vor: Anders Einkaufen, Fleisch </a:t>
            </a:r>
            <a:r>
              <a:rPr lang="de-CH" dirty="0" err="1"/>
              <a:t>1x</a:t>
            </a:r>
            <a:r>
              <a:rPr lang="de-CH" dirty="0"/>
              <a:t> weglassen… (bleibt privat)</a:t>
            </a:r>
          </a:p>
          <a:p>
            <a:r>
              <a:rPr lang="de-CH" sz="1800" dirty="0"/>
              <a:t>□ </a:t>
            </a:r>
            <a:r>
              <a:rPr lang="de-CH" dirty="0"/>
              <a:t>Handlungsvorsatz in der Gruppe teilen mit vereinbartem Nachfragen, z.B. in </a:t>
            </a:r>
            <a:r>
              <a:rPr lang="de-CH" dirty="0" err="1"/>
              <a:t>Etherpad</a:t>
            </a:r>
            <a:r>
              <a:rPr lang="de-CH" dirty="0"/>
              <a:t>, mit oder ohne Namen</a:t>
            </a:r>
          </a:p>
          <a:p>
            <a:endParaRPr lang="de-CH" dirty="0"/>
          </a:p>
          <a:p>
            <a:r>
              <a:rPr lang="de-CH" dirty="0"/>
              <a:t>[</a:t>
            </a:r>
            <a:r>
              <a:rPr lang="de-CH" dirty="0" err="1"/>
              <a:t>2.h</a:t>
            </a:r>
            <a:r>
              <a:rPr lang="de-CH" dirty="0"/>
              <a:t> Erfahrung in </a:t>
            </a:r>
            <a:r>
              <a:rPr lang="de-CH" dirty="0" err="1"/>
              <a:t>Etherpad</a:t>
            </a:r>
            <a:r>
              <a:rPr lang="de-CH" dirty="0"/>
              <a:t> eintragen… </a:t>
            </a:r>
            <a:r>
              <a:rPr lang="de-CH" dirty="0">
                <a:sym typeface="Wingdings" panose="05000000000000000000" pitchFamily="2" charset="2"/>
              </a:rPr>
              <a:t> Austauschen und Reflektieren, wie Umsetzung gelang und Unterstützung durch Nachfragen wirkte, Umgang mit Konflikten beim gemeinsamen Essen besprechen… ]  </a:t>
            </a:r>
            <a:endParaRPr lang="de-CH" dirty="0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35DBEA0B-AB74-11EF-7516-A3A1E2030FF7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19</a:t>
            </a:fld>
            <a:endParaRPr lang="de-CH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B522D1-1845-13D8-48E9-FABFD3B3C9D3}"/>
              </a:ext>
            </a:extLst>
          </p:cNvPr>
          <p:cNvSpPr txBox="1"/>
          <p:nvPr/>
        </p:nvSpPr>
        <p:spPr>
          <a:xfrm>
            <a:off x="260786" y="599626"/>
            <a:ext cx="21166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00B0F0"/>
                </a:solidFill>
              </a:rPr>
              <a:t>1 h Beispiele</a:t>
            </a:r>
          </a:p>
          <a:p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CBC6641C-083C-3A54-E09C-5E49AF0C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3"/>
              </a:rPr>
              <a:t>linkedin.com/in/</a:t>
            </a:r>
            <a:r>
              <a:rPr lang="de-CH" sz="1000" dirty="0" err="1">
                <a:hlinkClick r:id="rId3"/>
              </a:rPr>
              <a:t>monikawyss</a:t>
            </a:r>
            <a:endParaRPr lang="de-CH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4C82F-CDCA-FEAE-5AAA-1D0ADFDFE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5" y="4934935"/>
            <a:ext cx="1068684" cy="91722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6D57BE-F206-C29C-CBA1-D86248F8A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34" y="3139295"/>
            <a:ext cx="867494" cy="111492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07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>
            <a:extLst>
              <a:ext uri="{FF2B5EF4-FFF2-40B4-BE49-F238E27FC236}">
                <a16:creationId xmlns:a16="http://schemas.microsoft.com/office/drawing/2014/main" id="{6A9A24FF-1FB6-5BFD-D912-9A93E0CC14FA}"/>
              </a:ext>
            </a:extLst>
          </p:cNvPr>
          <p:cNvSpPr txBox="1"/>
          <p:nvPr/>
        </p:nvSpPr>
        <p:spPr>
          <a:xfrm>
            <a:off x="-2189560" y="700190"/>
            <a:ext cx="107291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4000" dirty="0">
                <a:solidFill>
                  <a:srgbClr val="00B0F0"/>
                </a:solidFill>
              </a:rPr>
              <a:t>Ziel und Gliederung</a:t>
            </a: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5B10B033-342D-058E-B441-C3CB0CCAFB05}"/>
              </a:ext>
            </a:extLst>
          </p:cNvPr>
          <p:cNvSpPr txBox="1"/>
          <p:nvPr/>
        </p:nvSpPr>
        <p:spPr>
          <a:xfrm>
            <a:off x="688344" y="3896743"/>
            <a:ext cx="1104149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CH" sz="2800" dirty="0">
                <a:solidFill>
                  <a:srgbClr val="00B0F0"/>
                </a:solidFill>
              </a:rPr>
              <a:t>I Einsteigen</a:t>
            </a:r>
          </a:p>
          <a:p>
            <a:pPr algn="ctr">
              <a:spcBef>
                <a:spcPts val="1200"/>
              </a:spcBef>
            </a:pPr>
            <a:r>
              <a:rPr lang="de-CH" sz="2800" dirty="0">
                <a:solidFill>
                  <a:srgbClr val="00B0F0"/>
                </a:solidFill>
              </a:rPr>
              <a:t>II Herausforderungen </a:t>
            </a:r>
          </a:p>
          <a:p>
            <a:pPr algn="ctr">
              <a:spcBef>
                <a:spcPts val="1200"/>
              </a:spcBef>
            </a:pPr>
            <a:r>
              <a:rPr lang="de-CH" sz="2800" dirty="0">
                <a:solidFill>
                  <a:srgbClr val="00B0F0"/>
                </a:solidFill>
              </a:rPr>
              <a:t>III Drei Orientierungsrahmen für «innovative Lehre»</a:t>
            </a:r>
          </a:p>
          <a:p>
            <a:pPr algn="ctr">
              <a:spcBef>
                <a:spcPts val="1200"/>
              </a:spcBef>
            </a:pPr>
            <a:r>
              <a:rPr lang="de-CH" sz="2800" dirty="0">
                <a:solidFill>
                  <a:srgbClr val="00B0F0"/>
                </a:solidFill>
              </a:rPr>
              <a:t>IV Beispiele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41955-374D-7D4D-45F2-4384F5264450}"/>
              </a:ext>
            </a:extLst>
          </p:cNvPr>
          <p:cNvSpPr txBox="1"/>
          <p:nvPr/>
        </p:nvSpPr>
        <p:spPr>
          <a:xfrm>
            <a:off x="1189821" y="1734930"/>
            <a:ext cx="9374131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/>
              <a:t>Ziel:</a:t>
            </a:r>
          </a:p>
          <a:p>
            <a:endParaRPr lang="de-CH" sz="2400" dirty="0"/>
          </a:p>
          <a:p>
            <a:r>
              <a:rPr lang="de-CH" sz="2400" dirty="0"/>
              <a:t>Idee bekommen, wie die eigene Lehre mit Strukturelement(en) weiter entwickelt und begründen können</a:t>
            </a:r>
          </a:p>
          <a:p>
            <a:r>
              <a:rPr lang="de-CH" sz="2400" dirty="0"/>
              <a:t>  </a:t>
            </a:r>
            <a:endParaRPr lang="de-DE" sz="2400" dirty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04FE46F8-8542-66D3-91FC-219C07C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5271493A-D9B6-29B5-08B1-271EC5BB06A8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2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0394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072CDB-CF0B-4793-8FA9-D8A867C7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9B48-A1BD-426B-84E7-316DA395F8D0}" type="slidenum">
              <a:rPr lang="de-CH" smtClean="0"/>
              <a:t>20</a:t>
            </a:fld>
            <a:endParaRPr lang="de-CH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81FE185F-198C-5EC9-4C3A-94A51EB5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4554" y="6538912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1FF243-5C8A-C248-9951-FB3AE0C8BE36}"/>
              </a:ext>
            </a:extLst>
          </p:cNvPr>
          <p:cNvSpPr txBox="1"/>
          <p:nvPr/>
        </p:nvSpPr>
        <p:spPr>
          <a:xfrm>
            <a:off x="2639072" y="136525"/>
            <a:ext cx="9219994" cy="535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CH" sz="2400" b="1" dirty="0"/>
              <a:t>z.B. «Energiemanagement« </a:t>
            </a:r>
            <a:r>
              <a:rPr lang="de-CH" sz="2400" b="1" dirty="0">
                <a:sym typeface="Wingdings" panose="05000000000000000000" pitchFamily="2" charset="2"/>
              </a:rPr>
              <a:t></a:t>
            </a:r>
            <a:r>
              <a:rPr lang="de-CH" sz="2400" b="1" dirty="0"/>
              <a:t> interdisziplinär, transdisziplinär eine «noch-nicht-nachhaltige Situation verändern </a:t>
            </a:r>
            <a:r>
              <a:rPr lang="de-CH" sz="2400" b="1" dirty="0">
                <a:sym typeface="Wingdings" panose="05000000000000000000" pitchFamily="2" charset="2"/>
              </a:rPr>
              <a:t> innerhalb o ausserhalb HS  neues Prüfungsformat denken</a:t>
            </a:r>
          </a:p>
          <a:p>
            <a:endParaRPr lang="de-CH" sz="1800" b="1" dirty="0"/>
          </a:p>
          <a:p>
            <a:endParaRPr lang="de-CH" dirty="0"/>
          </a:p>
          <a:p>
            <a:r>
              <a:rPr lang="de-CH" sz="1800" dirty="0"/>
              <a:t>□ Welche Probleme haben Hausbesitzende und Mietende beim Energiemanagement?</a:t>
            </a:r>
          </a:p>
          <a:p>
            <a:r>
              <a:rPr lang="de-CH" sz="1800" dirty="0"/>
              <a:t>Welche Situation «lohnt« sich zu untersuchen? (</a:t>
            </a:r>
            <a:r>
              <a:rPr lang="de-CH" sz="1800" dirty="0" err="1"/>
              <a:t>SDGs</a:t>
            </a:r>
            <a:r>
              <a:rPr lang="de-CH" sz="1800" dirty="0"/>
              <a:t>)</a:t>
            </a:r>
            <a:endParaRPr lang="de-CH" dirty="0"/>
          </a:p>
          <a:p>
            <a:r>
              <a:rPr lang="de-CH" sz="1800" dirty="0"/>
              <a:t>□ </a:t>
            </a:r>
            <a:r>
              <a:rPr lang="de-CH" dirty="0"/>
              <a:t>von </a:t>
            </a:r>
            <a:r>
              <a:rPr lang="de-CH" sz="1800" dirty="0"/>
              <a:t>Prüfungsleistung her denken:</a:t>
            </a:r>
            <a:br>
              <a:rPr lang="de-CH" sz="1800" dirty="0"/>
            </a:br>
            <a:r>
              <a:rPr lang="de-CH" sz="1800" dirty="0"/>
              <a:t>- </a:t>
            </a:r>
            <a:r>
              <a:rPr lang="de-CH" dirty="0"/>
              <a:t>Stud. zeigen einer Öffentlichkeit, wie sie und andere ihr Handeln verändert haben. Dazu organisieren sie attraktive </a:t>
            </a:r>
            <a:r>
              <a:rPr lang="de-CH" b="1" dirty="0"/>
              <a:t>Aktionen oder </a:t>
            </a:r>
            <a:r>
              <a:rPr lang="de-CH" dirty="0"/>
              <a:t>Podiums-</a:t>
            </a:r>
            <a:r>
              <a:rPr lang="de-CH" b="1" dirty="0"/>
              <a:t>Diskussionen</a:t>
            </a:r>
            <a:r>
              <a:rPr lang="de-CH" dirty="0"/>
              <a:t> </a:t>
            </a:r>
            <a:r>
              <a:rPr lang="de-CH" dirty="0" err="1"/>
              <a:t>fü</a:t>
            </a:r>
            <a:r>
              <a:rPr lang="de-CH" dirty="0"/>
              <a:t> Hausbesitzende, im Quartier, auf dem Campus …</a:t>
            </a:r>
            <a:r>
              <a:rPr lang="de-CH" sz="1800" dirty="0"/>
              <a:t> </a:t>
            </a:r>
          </a:p>
          <a:p>
            <a:r>
              <a:rPr lang="de-CH" dirty="0"/>
              <a:t>- </a:t>
            </a:r>
            <a:r>
              <a:rPr lang="de-CH" sz="1800" dirty="0"/>
              <a:t>Berichterstattung auf HS-</a:t>
            </a:r>
            <a:r>
              <a:rPr lang="de-CH" sz="1800" dirty="0" err="1"/>
              <a:t>WebSite</a:t>
            </a:r>
            <a:r>
              <a:rPr lang="de-CH" sz="1800" dirty="0"/>
              <a:t>…</a:t>
            </a:r>
            <a:r>
              <a:rPr lang="de-CH" dirty="0"/>
              <a:t>Materialien als OER, </a:t>
            </a:r>
            <a:r>
              <a:rPr lang="de-CH" sz="1800" dirty="0"/>
              <a:t>zusammen mit Modul «Kommunikation« -&gt; wie kommuniziert man welche Fakten;</a:t>
            </a:r>
          </a:p>
          <a:p>
            <a:endParaRPr lang="de-CH" dirty="0"/>
          </a:p>
          <a:p>
            <a:endParaRPr lang="de-CH" dirty="0"/>
          </a:p>
          <a:p>
            <a:r>
              <a:rPr lang="de-CH" b="1" dirty="0"/>
              <a:t>b) z.B. Aktion auf dem Campus «SDG Festival« -&gt; interdisziplinär -&gt; Akteure ausserhalb HS, </a:t>
            </a:r>
            <a:r>
              <a:rPr lang="de-CH" b="1" dirty="0" err="1"/>
              <a:t>evt.</a:t>
            </a:r>
            <a:r>
              <a:rPr lang="de-CH" b="1" dirty="0"/>
              <a:t> international                 </a:t>
            </a:r>
            <a:r>
              <a:rPr lang="de-CH" dirty="0"/>
              <a:t>(siehe mehr Wyss 2023)</a:t>
            </a:r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BB3FDF-34FC-D8DD-F7E4-B236875D7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4" b="11468"/>
          <a:stretch/>
        </p:blipFill>
        <p:spPr>
          <a:xfrm>
            <a:off x="260786" y="1649493"/>
            <a:ext cx="1958166" cy="11149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8BBBBA-B0DB-8CD8-47B3-2393FBECC72D}"/>
              </a:ext>
            </a:extLst>
          </p:cNvPr>
          <p:cNvSpPr txBox="1"/>
          <p:nvPr/>
        </p:nvSpPr>
        <p:spPr>
          <a:xfrm>
            <a:off x="2639072" y="5610323"/>
            <a:ext cx="921999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CH" dirty="0"/>
          </a:p>
          <a:p>
            <a:pPr marL="342900" indent="-342900">
              <a:buAutoNum type="alphaLcParenR"/>
            </a:pPr>
            <a:r>
              <a:rPr lang="de-CH" sz="1800" b="1" dirty="0"/>
              <a:t>«SDG Stadtrundgang entwickeln« -&gt; </a:t>
            </a:r>
            <a:r>
              <a:rPr lang="de-CH" sz="1800" b="1" dirty="0" err="1"/>
              <a:t>transdiziplinäre</a:t>
            </a:r>
            <a:r>
              <a:rPr lang="de-CH" sz="1800" b="1" dirty="0"/>
              <a:t> Kollaboration mit Akteuren ausserhalb HS</a:t>
            </a:r>
          </a:p>
          <a:p>
            <a:pPr marL="342900" indent="-342900">
              <a:buAutoNum type="alphaLcParenR"/>
            </a:pPr>
            <a:endParaRPr lang="de-CH" sz="18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A8D51D-ED20-F66B-AF2B-9A3CDC7F79DE}"/>
              </a:ext>
            </a:extLst>
          </p:cNvPr>
          <p:cNvSpPr txBox="1"/>
          <p:nvPr/>
        </p:nvSpPr>
        <p:spPr>
          <a:xfrm>
            <a:off x="260786" y="599626"/>
            <a:ext cx="23782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00B0F0"/>
                </a:solidFill>
              </a:rPr>
              <a:t>30 h Beispiele</a:t>
            </a:r>
          </a:p>
          <a:p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FD0A92-8C8E-DA6C-309F-91577C048215}"/>
              </a:ext>
            </a:extLst>
          </p:cNvPr>
          <p:cNvSpPr txBox="1"/>
          <p:nvPr/>
        </p:nvSpPr>
        <p:spPr>
          <a:xfrm>
            <a:off x="260786" y="5763639"/>
            <a:ext cx="23782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00B0F0"/>
                </a:solidFill>
              </a:rPr>
              <a:t>90 h Beispiel</a:t>
            </a:r>
          </a:p>
          <a:p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623B4B65-F8F6-0627-6446-50E6E53EC2C4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20</a:t>
            </a:fld>
            <a:endParaRPr lang="de-CH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9A7AF1-E024-61D6-3B8A-34B58983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89" y="4590969"/>
            <a:ext cx="1068684" cy="91722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FE0EDCA1-58A8-9CA3-2F99-C72EDCCAC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4" y="3139294"/>
            <a:ext cx="867494" cy="111492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87097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EB5F8E-6BAB-444A-9E1C-FF7CEEAD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3143CE-1335-463B-916F-7EBC7E68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9B48-A1BD-426B-84E7-316DA395F8D0}" type="slidenum">
              <a:rPr lang="de-CH" smtClean="0"/>
              <a:t>21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D93C2E-9E92-4ACF-ACE5-7C7B29261C6D}"/>
              </a:ext>
            </a:extLst>
          </p:cNvPr>
          <p:cNvSpPr txBox="1"/>
          <p:nvPr/>
        </p:nvSpPr>
        <p:spPr>
          <a:xfrm>
            <a:off x="362243" y="136525"/>
            <a:ext cx="11467516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/>
            <a:r>
              <a:rPr lang="de-CH" b="1" dirty="0"/>
              <a:t>Literaturverzeichnis, wo keine Links im Text angegeben sind</a:t>
            </a:r>
          </a:p>
          <a:p>
            <a:pPr marL="457200" indent="-457200" algn="just"/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Germanwatch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(2021).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Dein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Handabdruck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für die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Agrar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und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Ernährungswende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https://www.germanwatch.org/de/20048</a:t>
            </a:r>
            <a:endParaRPr lang="en-US" sz="14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de-CH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Hochschulrektorenkonferenz (HRK). </a:t>
            </a:r>
            <a:r>
              <a:rPr lang="de-CH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Stichwort Nachhaltigkeit </a:t>
            </a:r>
            <a:r>
              <a:rPr lang="de-CH" sz="1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https://www.hrk.de/themen/hochschulsystem/nachhaltigkeit/</a:t>
            </a:r>
            <a:endParaRPr lang="de-CH" sz="140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 algn="just"/>
            <a:r>
              <a:rPr lang="de-CH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Hochschulrektorenkonferenz (HRK). Empfehlungen</a:t>
            </a:r>
            <a:r>
              <a:rPr lang="de-CH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https://www.hrk.de/positionen/beschluss/detail/fuer-eine-kultur-der-nachhaltigkeit/ [1.05.2023]</a:t>
            </a:r>
            <a:endParaRPr lang="de-CH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Hickman, C., Marks, E., Clayton, S., Lewandowski, E. R., Wray, B.,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Pihkala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Mayall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E. E., Mellor, C., &amp; van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Susteren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 (2021). People's Voices on Climate Anxiety, Government Betrayal and Moral Injury: A Global Phenomenon.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https://doi.org/http://dx.doi.org/10.2139/ssrn.3918955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(Available at SSRN: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https://ssrn.com/abstract=3918955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de-CH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Plattformagenda2030. (2022).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Weiter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bisher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auf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Kosten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der Welt?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Halbzeitkommentar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zur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Umsetzung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der Agenda 2030 in der Schweiz.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Schattenbericht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https://www.plattformagenda2030.ch/bericht-zivilgesellschaft/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de-CH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UN. (2022). The Sustainable Development Goals Report 2022. </a:t>
            </a:r>
            <a:endParaRPr lang="de-CH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UNESCO. (2017).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Education for Sustainable Development Goals. Learning Objectives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UNESCO.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https://www.unesco.ch/wp-content/uploads/2017/01/Learning-objectives.pdf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0" indent="-457200"/>
            <a:r>
              <a:rPr lang="de-CH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UNESCO. (2021) </a:t>
            </a:r>
            <a:r>
              <a:rPr lang="de-CH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Berliner Erklärung zur Bildung für nachhaltige Entwicklung. </a:t>
            </a:r>
            <a:r>
              <a:rPr lang="de-CH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https://www.unesco.de/sites/default/files/2021-05/Berliner%20Erkl%C3%A4rung%20f%C3%BCr%20BNE.pdf</a:t>
            </a:r>
            <a:r>
              <a:rPr lang="de-CH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CH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de-CH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1.05.2023]</a:t>
            </a:r>
            <a:endParaRPr lang="de-DE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UNICEF. (2021). The climate crisis is a child rights crisis. Introducing the Children's Climate Risk Index. </a:t>
            </a:r>
            <a:endParaRPr lang="de-CH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Wahl, D. (1991). </a:t>
            </a:r>
            <a:r>
              <a:rPr lang="de-DE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Handeln unter Druck. Der weite Weg vom Wissen zum Handeln bei Lehrern, Hochschullehrern und Erwachsenenbildnern. </a:t>
            </a: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Deutscher Studien Verlag. </a:t>
            </a:r>
          </a:p>
          <a:p>
            <a:pPr marL="457200" indent="-457200" algn="just"/>
            <a:r>
              <a:rPr lang="de-CH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Wahl, D. (2020). 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Wirkungsvoll unterrichten in Schule, Hochschule und Erwachsenenbildung:</a:t>
            </a:r>
            <a:r>
              <a:rPr lang="de-DE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Von der Organisation der Vorkenntnisse bis zur Anbahnung professionellen Handelns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Verlag Julius Klinkhardt. </a:t>
            </a:r>
          </a:p>
          <a:p>
            <a:pPr marL="457200" indent="-457200" algn="just"/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Wyss, M. (2021). Lehrentwicklung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Openness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OER verankern, Notwendigkeit oder Widerspruch?! In C.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Gabellini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Gallner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F. Imboden, M.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Kuurstra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&amp; P.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Tremp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(Eds.), 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Lehrentwicklung </a:t>
            </a:r>
            <a:r>
              <a:rPr lang="de-DE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Openess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Open Educational Resources im Hochschulkontext. Dokumentation der Tagung vom 06. März 2021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https://doi.org/10.5281/zenodo.5004445 </a:t>
            </a:r>
          </a:p>
          <a:p>
            <a:pPr marL="457200" indent="-457200" algn="just"/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Wyss, M., Renfer, S., Kneuss, B., &amp; Hupfer, M. (2021). 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Transformatives Lernen - Eine theoriebasierte Exploration von Strukturelementen, illustriert an ausgewählten </a:t>
            </a:r>
            <a:r>
              <a:rPr lang="de-DE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BNE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-Angeboten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Universität Bern, unveröffentlicht, Center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Development and Environment (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CDE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marL="457200" indent="-457200" algn="just"/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Wyss, M. (2023). </a:t>
            </a:r>
            <a:r>
              <a:rPr lang="de-DE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Lernen über den Tellerrand hinaus: Hochschulen als Labore transformativen Lernens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11. Tag der Lehre, „Lernen über den Tellerrand hinaus. </a:t>
            </a:r>
            <a:r>
              <a:rPr lang="de-D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Good</a:t>
            </a:r>
            <a:r>
              <a:rPr lang="de-D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Practices zu Interdisziplinarität, Internationalisierung &amp; Future Skills“. Fachhochschule St. Pölten. </a:t>
            </a:r>
            <a:r>
              <a:rPr lang="de-DE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https://tagderlehre.fhstp.ac.at/</a:t>
            </a:r>
            <a:endParaRPr lang="de-DE" sz="14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de-DE" sz="1400" dirty="0"/>
              <a:t>Wyss, M. (2024). Bildung überdenken mit transformativem Lernen und Open Educational Resources. Ein Aufruf zum Handeln? In B. Maurer, J.-R. Schluchter, &amp; M. Rieckmann (Eds.), </a:t>
            </a:r>
            <a:r>
              <a:rPr lang="de-DE" sz="1400" i="1" dirty="0"/>
              <a:t>Medien - Bildung - Nachhaltigkeit. Inter- und transdisziplinäre Diskurs</a:t>
            </a:r>
            <a:r>
              <a:rPr lang="de-DE" sz="1400" dirty="0"/>
              <a:t> (pp. 83-94). Beltz Juventa. </a:t>
            </a:r>
            <a:endParaRPr lang="de-DE" sz="14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r>
              <a:rPr lang="de-CH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Bildnachweis</a:t>
            </a:r>
            <a:r>
              <a:rPr lang="de-CH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0" indent="-457200" algn="just"/>
            <a:r>
              <a:rPr lang="de-CH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Regler: Metamorphose: </a:t>
            </a:r>
            <a:r>
              <a:rPr lang="de-DE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https://www.umweltbundesamt.de/en/publikationen/wie-transformationen-gesellschaftliche-innovationen</a:t>
            </a:r>
            <a:r>
              <a:rPr lang="de-DE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[30.7.2023</a:t>
            </a:r>
            <a:b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14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endParaRPr lang="de-DE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/>
            <a:endParaRPr lang="de-DE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6865D7-B87C-EC57-0ABA-A32B9A5AD6A8}"/>
              </a:ext>
            </a:extLst>
          </p:cNvPr>
          <p:cNvSpPr txBox="1"/>
          <p:nvPr/>
        </p:nvSpPr>
        <p:spPr>
          <a:xfrm>
            <a:off x="5040692" y="6611956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Auskunft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gibt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wyssmonika@bluewin.ch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0C7864E-36DC-4332-C97E-E4D2FC983266}"/>
              </a:ext>
            </a:extLst>
          </p:cNvPr>
          <p:cNvSpPr txBox="1"/>
          <p:nvPr/>
        </p:nvSpPr>
        <p:spPr>
          <a:xfrm>
            <a:off x="4112630" y="2147559"/>
            <a:ext cx="601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200" dirty="0"/>
              <a:t>Zusatz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112179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DAFB2C-D886-0D3E-09FA-6C653FCF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730" y="1"/>
            <a:ext cx="4690269" cy="18478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8E9A814-D2F9-286F-AEA4-B93D88F04848}"/>
              </a:ext>
            </a:extLst>
          </p:cNvPr>
          <p:cNvSpPr txBox="1"/>
          <p:nvPr/>
        </p:nvSpPr>
        <p:spPr>
          <a:xfrm>
            <a:off x="5852043" y="2032516"/>
            <a:ext cx="6130437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Verständnis von Transformationen</a:t>
            </a:r>
          </a:p>
          <a:p>
            <a:endParaRPr lang="de-DE" sz="2000" b="1" dirty="0"/>
          </a:p>
          <a:p>
            <a:r>
              <a:rPr lang="de-DE" sz="2000" dirty="0"/>
              <a:t>«Transformationen führen zu </a:t>
            </a:r>
            <a:r>
              <a:rPr lang="de-DE" sz="2000" b="1" dirty="0"/>
              <a:t>strukturellen</a:t>
            </a:r>
            <a:r>
              <a:rPr lang="de-DE" sz="2000" dirty="0"/>
              <a:t> paradigmatischen </a:t>
            </a:r>
            <a:r>
              <a:rPr lang="de-DE" sz="2000" b="1" dirty="0"/>
              <a:t>Änderungen</a:t>
            </a:r>
            <a:r>
              <a:rPr lang="de-DE" sz="2000" dirty="0"/>
              <a:t> in der </a:t>
            </a:r>
            <a:r>
              <a:rPr lang="de-DE" sz="2000" b="1" dirty="0"/>
              <a:t>Gesellschaft</a:t>
            </a:r>
            <a:r>
              <a:rPr lang="de-DE" sz="2000" dirty="0"/>
              <a:t> – bei </a:t>
            </a:r>
            <a:r>
              <a:rPr lang="de-DE" sz="2000" b="1" dirty="0"/>
              <a:t>Kultur</a:t>
            </a:r>
            <a:r>
              <a:rPr lang="de-DE" sz="2000" dirty="0"/>
              <a:t>, </a:t>
            </a:r>
            <a:r>
              <a:rPr lang="de-DE" sz="2000" b="1" dirty="0"/>
              <a:t>Werteinstellungen</a:t>
            </a:r>
            <a:r>
              <a:rPr lang="de-DE" sz="2000" dirty="0"/>
              <a:t>, Technologien, Produktion, </a:t>
            </a:r>
            <a:r>
              <a:rPr lang="de-DE" sz="2000" b="1" dirty="0"/>
              <a:t>Konsum</a:t>
            </a:r>
            <a:r>
              <a:rPr lang="de-DE" sz="2000" dirty="0"/>
              <a:t>, Infrastrukturen und Politik. Die Prozesse laufen </a:t>
            </a:r>
            <a:r>
              <a:rPr lang="de-DE" sz="2000" b="1" dirty="0" err="1"/>
              <a:t>koevolutionär</a:t>
            </a:r>
            <a:r>
              <a:rPr lang="de-DE" sz="2000" dirty="0"/>
              <a:t>, gleichzeitig oder zeitlich versetzt in verschiedenen Bereichen oder Sektoren ab und können sich gegenseitig erheblich beeinflussen, verstärken oder schwächen…«</a:t>
            </a:r>
          </a:p>
          <a:p>
            <a:endParaRPr lang="de-DE" sz="2000" dirty="0"/>
          </a:p>
          <a:p>
            <a:r>
              <a:rPr lang="de-DE" sz="2000" dirty="0"/>
              <a:t>(Bundesamt f. Umwelt (2015 S. 6). </a:t>
            </a:r>
            <a:r>
              <a:rPr lang="de-DE" sz="2000" i="1" dirty="0"/>
              <a:t>Wie Transformationen und gesellschaftliche Innovationen gelingen können</a:t>
            </a:r>
            <a:r>
              <a:rPr lang="de-DE" sz="2000" dirty="0"/>
              <a:t>), [Hervorhebungen </a:t>
            </a:r>
            <a:r>
              <a:rPr lang="de-DE" sz="2000" dirty="0" err="1"/>
              <a:t>mwy</a:t>
            </a:r>
            <a:r>
              <a:rPr lang="de-DE" sz="2000" dirty="0"/>
              <a:t>]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8D155DD-1AA8-68B7-AC89-52328DD3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4554" y="6538912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3"/>
              </a:rPr>
              <a:t>linkedin.com/in/</a:t>
            </a:r>
            <a:r>
              <a:rPr lang="de-CH" sz="1000" dirty="0" err="1">
                <a:hlinkClick r:id="rId3"/>
              </a:rPr>
              <a:t>monikawyss</a:t>
            </a:r>
            <a:endParaRPr lang="de-CH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32E452-4AE0-268E-0DDB-5EB6A0066196}"/>
              </a:ext>
            </a:extLst>
          </p:cNvPr>
          <p:cNvSpPr txBox="1"/>
          <p:nvPr/>
        </p:nvSpPr>
        <p:spPr>
          <a:xfrm>
            <a:off x="544163" y="1663184"/>
            <a:ext cx="5129580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/>
              <a:t>Appell der UNESCO (2020, Roadmap)</a:t>
            </a:r>
          </a:p>
          <a:p>
            <a:pPr algn="l"/>
            <a:endParaRPr lang="de-DE" sz="2000" dirty="0"/>
          </a:p>
          <a:p>
            <a:pPr algn="l"/>
            <a:r>
              <a:rPr lang="en-US" sz="2000" dirty="0"/>
              <a:t>- </a:t>
            </a:r>
            <a:r>
              <a:rPr lang="en-US" sz="2000" b="1" dirty="0"/>
              <a:t>“Education needs to transform itself</a:t>
            </a:r>
            <a:r>
              <a:rPr lang="en-US" sz="2000" dirty="0"/>
              <a:t>” (S. </a:t>
            </a:r>
            <a:r>
              <a:rPr lang="en-US" sz="2000" dirty="0" err="1"/>
              <a:t>9f</a:t>
            </a:r>
            <a:r>
              <a:rPr lang="en-US" sz="2000" dirty="0"/>
              <a:t>.).</a:t>
            </a:r>
          </a:p>
          <a:p>
            <a:pPr algn="l"/>
            <a:r>
              <a:rPr lang="de-DE" sz="2000" dirty="0"/>
              <a:t>- </a:t>
            </a:r>
            <a:r>
              <a:rPr lang="de-DE" sz="2000" dirty="0" err="1"/>
              <a:t>BNE</a:t>
            </a:r>
            <a:r>
              <a:rPr lang="de-DE" sz="2000" dirty="0"/>
              <a:t> ist mehr als naturwissenschaftliches</a:t>
            </a:r>
          </a:p>
          <a:p>
            <a:pPr algn="l"/>
            <a:r>
              <a:rPr lang="de-DE" sz="2000" dirty="0"/>
              <a:t>Wissen – in Fächern -- vermitteln. Als Querschnittsaufgabe kann sich Kraft der transformativen Bildung nicht entfalten.</a:t>
            </a:r>
          </a:p>
          <a:p>
            <a:pPr algn="l"/>
            <a:endParaRPr lang="de-DE" sz="2000" dirty="0"/>
          </a:p>
          <a:p>
            <a:pPr algn="ctr"/>
            <a:r>
              <a:rPr lang="de-DE" sz="2800" dirty="0" err="1"/>
              <a:t>BNE</a:t>
            </a:r>
            <a:r>
              <a:rPr lang="de-DE" sz="2800" dirty="0"/>
              <a:t> als Aktion hin zu neuem Gesellschaftsvertrag! </a:t>
            </a:r>
          </a:p>
          <a:p>
            <a:pPr algn="ctr"/>
            <a:endParaRPr lang="de-DE" sz="2800" dirty="0"/>
          </a:p>
          <a:p>
            <a:pPr algn="l"/>
            <a:r>
              <a:rPr lang="de-DE" sz="2000" dirty="0">
                <a:sym typeface="Wingdings" panose="05000000000000000000" pitchFamily="2" charset="2"/>
              </a:rPr>
              <a:t> grundlegend neu bis disruptiv = </a:t>
            </a:r>
            <a:r>
              <a:rPr lang="de-DE" sz="2000" b="1" dirty="0">
                <a:sym typeface="Wingdings" panose="05000000000000000000" pitchFamily="2" charset="2"/>
              </a:rPr>
              <a:t>Bestehendes auflösen, unterbrechen, Systeme neu ausrichten</a:t>
            </a:r>
            <a:r>
              <a:rPr lang="de-DE" sz="2000" dirty="0">
                <a:sym typeface="Wingdings" panose="05000000000000000000" pitchFamily="2" charset="2"/>
              </a:rPr>
              <a:t> auf Gesellschaftsvertrag 2030 </a:t>
            </a:r>
            <a:endParaRPr lang="de-DE" sz="2000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188EDD85-0378-939C-7F86-E25AF880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4830" y="6356350"/>
            <a:ext cx="506437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23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6F9235-C42D-D8A5-0D9C-B86767351347}"/>
              </a:ext>
            </a:extLst>
          </p:cNvPr>
          <p:cNvSpPr txBox="1"/>
          <p:nvPr/>
        </p:nvSpPr>
        <p:spPr>
          <a:xfrm>
            <a:off x="49741" y="221944"/>
            <a:ext cx="1231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UNESCO (2017) Bildung muss sich transformieren!</a:t>
            </a:r>
          </a:p>
        </p:txBody>
      </p:sp>
    </p:spTree>
    <p:extLst>
      <p:ext uri="{BB962C8B-B14F-4D97-AF65-F5344CB8AC3E}">
        <p14:creationId xmlns:p14="http://schemas.microsoft.com/office/powerpoint/2010/main" val="18965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0A6D3-75A7-21EB-8071-46BFDBC68AB7}"/>
              </a:ext>
            </a:extLst>
          </p:cNvPr>
          <p:cNvGrpSpPr/>
          <p:nvPr/>
        </p:nvGrpSpPr>
        <p:grpSpPr>
          <a:xfrm>
            <a:off x="-1360449" y="3651022"/>
            <a:ext cx="13014538" cy="1998619"/>
            <a:chOff x="681598" y="3479883"/>
            <a:chExt cx="12865535" cy="19986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06F978-DAA9-AF48-3361-0C523A9C1406}"/>
                </a:ext>
              </a:extLst>
            </p:cNvPr>
            <p:cNvSpPr txBox="1"/>
            <p:nvPr/>
          </p:nvSpPr>
          <p:spPr>
            <a:xfrm>
              <a:off x="2532091" y="3479883"/>
              <a:ext cx="11015042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2400" dirty="0"/>
                <a:t>Berufsleben</a:t>
              </a:r>
            </a:p>
            <a:p>
              <a:pPr algn="r"/>
              <a:r>
                <a:rPr lang="de-CH" sz="2400" dirty="0"/>
                <a:t>Privatperson</a:t>
              </a:r>
            </a:p>
            <a:p>
              <a:pPr algn="r"/>
              <a:r>
                <a:rPr lang="de-CH" sz="2400" dirty="0"/>
                <a:t>Zivilgesellschaft </a:t>
              </a:r>
              <a:endParaRPr lang="de-DE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25326-28FB-E43D-21B1-56BF9D147FE5}"/>
                </a:ext>
              </a:extLst>
            </p:cNvPr>
            <p:cNvSpPr txBox="1"/>
            <p:nvPr/>
          </p:nvSpPr>
          <p:spPr>
            <a:xfrm>
              <a:off x="681598" y="5109170"/>
              <a:ext cx="712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8A6EA-D399-9E85-5558-F657458FD121}"/>
                </a:ext>
              </a:extLst>
            </p:cNvPr>
            <p:cNvSpPr txBox="1"/>
            <p:nvPr/>
          </p:nvSpPr>
          <p:spPr>
            <a:xfrm>
              <a:off x="5764375" y="4008801"/>
              <a:ext cx="5108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Sozialer, ökonomischer und ökologischer Kontext  </a:t>
              </a:r>
              <a:endParaRPr lang="de-DE" dirty="0"/>
            </a:p>
          </p:txBody>
        </p:sp>
      </p:grpSp>
      <p:sp>
        <p:nvSpPr>
          <p:cNvPr id="3" name="Textfeld 4">
            <a:extLst>
              <a:ext uri="{FF2B5EF4-FFF2-40B4-BE49-F238E27FC236}">
                <a16:creationId xmlns:a16="http://schemas.microsoft.com/office/drawing/2014/main" id="{6447E916-27D2-2C46-16A2-EB1033E08883}"/>
              </a:ext>
            </a:extLst>
          </p:cNvPr>
          <p:cNvSpPr txBox="1"/>
          <p:nvPr/>
        </p:nvSpPr>
        <p:spPr>
          <a:xfrm>
            <a:off x="2108643" y="518442"/>
            <a:ext cx="49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rgbClr val="00B0F0"/>
                </a:solidFill>
              </a:rPr>
              <a:t>I Einsteigen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FC964A0-0229-28FE-C96F-5E48AEA3C665}"/>
              </a:ext>
            </a:extLst>
          </p:cNvPr>
          <p:cNvSpPr txBox="1"/>
          <p:nvPr/>
        </p:nvSpPr>
        <p:spPr>
          <a:xfrm>
            <a:off x="576221" y="1658404"/>
            <a:ext cx="10168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00B0F0"/>
                </a:solidFill>
                <a:sym typeface="Wingdings" panose="05000000000000000000" pitchFamily="2" charset="2"/>
              </a:rPr>
              <a:t>Innehalten </a:t>
            </a:r>
          </a:p>
          <a:p>
            <a:endParaRPr lang="de-CH" sz="3200" dirty="0">
              <a:sym typeface="Wingdings" panose="05000000000000000000" pitchFamily="2" charset="2"/>
            </a:endParaRPr>
          </a:p>
          <a:p>
            <a:r>
              <a:rPr lang="de-CH" sz="3200" dirty="0">
                <a:sym typeface="Wingdings" panose="05000000000000000000" pitchFamily="2" charset="2"/>
              </a:rPr>
              <a:t>«Stellen Sie sich Ihre Lehr-Tätigkeit in % vor…»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24C74-FA91-2850-56DA-25E924069890}"/>
              </a:ext>
            </a:extLst>
          </p:cNvPr>
          <p:cNvSpPr/>
          <p:nvPr/>
        </p:nvSpPr>
        <p:spPr>
          <a:xfrm>
            <a:off x="511476" y="3665507"/>
            <a:ext cx="7857460" cy="361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bg1"/>
                </a:solidFill>
              </a:rPr>
              <a:t>Hochschule – Lehre – Lehr-Lernformat – 100% </a:t>
            </a:r>
            <a:endParaRPr lang="de-DE" sz="24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47F065-6454-176B-6BC5-E339B848F7A2}"/>
              </a:ext>
            </a:extLst>
          </p:cNvPr>
          <p:cNvGrpSpPr/>
          <p:nvPr/>
        </p:nvGrpSpPr>
        <p:grpSpPr>
          <a:xfrm>
            <a:off x="756926" y="5175919"/>
            <a:ext cx="10735393" cy="1125919"/>
            <a:chOff x="756926" y="5175919"/>
            <a:chExt cx="10735393" cy="1125919"/>
          </a:xfrm>
        </p:grpSpPr>
        <p:sp>
          <p:nvSpPr>
            <p:cNvPr id="16" name="Action Button: Help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9D028C3-C022-41B1-AA81-118C964CBD77}"/>
                </a:ext>
              </a:extLst>
            </p:cNvPr>
            <p:cNvSpPr/>
            <p:nvPr/>
          </p:nvSpPr>
          <p:spPr>
            <a:xfrm>
              <a:off x="7789462" y="5225990"/>
              <a:ext cx="1158949" cy="903767"/>
            </a:xfrm>
            <a:prstGeom prst="actionButtonHel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A9B31480-6DFF-C0AC-285E-0B30940E39EE}"/>
                </a:ext>
              </a:extLst>
            </p:cNvPr>
            <p:cNvSpPr/>
            <p:nvPr/>
          </p:nvSpPr>
          <p:spPr>
            <a:xfrm>
              <a:off x="4828497" y="5175919"/>
              <a:ext cx="2543908" cy="1075848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dirty="0">
                  <a:solidFill>
                    <a:schemeClr val="tx1"/>
                  </a:solidFill>
                </a:rPr>
                <a:t>Produkt entwickeln</a:t>
              </a:r>
              <a:br>
                <a:rPr lang="de-CH" dirty="0">
                  <a:solidFill>
                    <a:schemeClr val="tx1"/>
                  </a:solidFill>
                </a:rPr>
              </a:br>
              <a:r>
                <a:rPr lang="de-CH" dirty="0">
                  <a:solidFill>
                    <a:schemeClr val="tx1"/>
                  </a:solidFill>
                </a:rPr>
                <a:t>(was/warum)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B426F89D-E867-3BDD-459F-6EE5012D1082}"/>
                </a:ext>
              </a:extLst>
            </p:cNvPr>
            <p:cNvSpPr/>
            <p:nvPr/>
          </p:nvSpPr>
          <p:spPr>
            <a:xfrm>
              <a:off x="756926" y="5175919"/>
              <a:ext cx="2543909" cy="1075848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dirty="0">
                  <a:solidFill>
                    <a:schemeClr val="tx1"/>
                  </a:solidFill>
                </a:rPr>
                <a:t>Wissen vermitteln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Arrow: Left-Right 20">
              <a:extLst>
                <a:ext uri="{FF2B5EF4-FFF2-40B4-BE49-F238E27FC236}">
                  <a16:creationId xmlns:a16="http://schemas.microsoft.com/office/drawing/2014/main" id="{2AA948DE-8A8B-5F21-5D30-16C980EB2FA5}"/>
                </a:ext>
              </a:extLst>
            </p:cNvPr>
            <p:cNvSpPr/>
            <p:nvPr/>
          </p:nvSpPr>
          <p:spPr>
            <a:xfrm>
              <a:off x="8948411" y="5225990"/>
              <a:ext cx="2543908" cy="1075848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dirty="0">
                  <a:solidFill>
                    <a:schemeClr val="tx1"/>
                  </a:solidFill>
                </a:rPr>
                <a:t>Produkt entwickeln</a:t>
              </a:r>
              <a:br>
                <a:rPr lang="de-CH" dirty="0">
                  <a:solidFill>
                    <a:schemeClr val="tx1"/>
                  </a:solidFill>
                </a:rPr>
              </a:br>
              <a:r>
                <a:rPr lang="de-CH" dirty="0">
                  <a:solidFill>
                    <a:schemeClr val="tx1"/>
                  </a:solidFill>
                </a:rPr>
                <a:t>(was/warum)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Action Button: Help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3A7CABE-7A64-4FBA-3723-429C2597AEB7}"/>
                </a:ext>
              </a:extLst>
            </p:cNvPr>
            <p:cNvSpPr/>
            <p:nvPr/>
          </p:nvSpPr>
          <p:spPr>
            <a:xfrm>
              <a:off x="3642085" y="5288964"/>
              <a:ext cx="1158949" cy="903767"/>
            </a:xfrm>
            <a:prstGeom prst="actionButtonHel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F74E54-2933-D0AB-C9F0-FA5FE306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B7D53FF8-89E5-6DAE-5324-8C35D2274DFB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3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8260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>
            <a:extLst>
              <a:ext uri="{FF2B5EF4-FFF2-40B4-BE49-F238E27FC236}">
                <a16:creationId xmlns:a16="http://schemas.microsoft.com/office/drawing/2014/main" id="{6447E916-27D2-2C46-16A2-EB1033E08883}"/>
              </a:ext>
            </a:extLst>
          </p:cNvPr>
          <p:cNvSpPr txBox="1"/>
          <p:nvPr/>
        </p:nvSpPr>
        <p:spPr>
          <a:xfrm>
            <a:off x="2801662" y="582746"/>
            <a:ext cx="49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rgbClr val="00B0F0"/>
                </a:solidFill>
              </a:rPr>
              <a:t>I Einsteigen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FC964A0-0229-28FE-C96F-5E48AEA3C665}"/>
              </a:ext>
            </a:extLst>
          </p:cNvPr>
          <p:cNvSpPr txBox="1"/>
          <p:nvPr/>
        </p:nvSpPr>
        <p:spPr>
          <a:xfrm>
            <a:off x="576221" y="1639354"/>
            <a:ext cx="10168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00B0F0"/>
                </a:solidFill>
                <a:sym typeface="Wingdings" panose="05000000000000000000" pitchFamily="2" charset="2"/>
              </a:rPr>
              <a:t>Innehalten II</a:t>
            </a:r>
          </a:p>
          <a:p>
            <a:endParaRPr lang="de-CH" sz="3200" dirty="0">
              <a:sym typeface="Wingdings" panose="05000000000000000000" pitchFamily="2" charset="2"/>
            </a:endParaRPr>
          </a:p>
          <a:p>
            <a:r>
              <a:rPr lang="de-CH" sz="3200" dirty="0">
                <a:sym typeface="Wingdings" panose="05000000000000000000" pitchFamily="2" charset="2"/>
              </a:rPr>
              <a:t>«Ich lade Sie herzlich zu einem Selbstexperiment anderer Art ein. Wir betreten damit neues Terrain…»</a:t>
            </a:r>
            <a:r>
              <a:rPr lang="de-CH" sz="2000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CH" sz="3200" dirty="0">
              <a:sym typeface="Wingdings" panose="05000000000000000000" pitchFamily="2" charset="2"/>
            </a:endParaRPr>
          </a:p>
          <a:p>
            <a:r>
              <a:rPr lang="de-CH" sz="2000" dirty="0">
                <a:sym typeface="Wingdings" panose="05000000000000000000" pitchFamily="2" charset="2"/>
              </a:rPr>
              <a:t>Erfahrung mit dem «innovativem Lehrformat» «Kurzmeditation» (2-3’)</a:t>
            </a:r>
          </a:p>
          <a:p>
            <a:endParaRPr lang="de-CH" sz="2000" dirty="0">
              <a:sym typeface="Wingdings" panose="05000000000000000000" pitchFamily="2" charset="2"/>
            </a:endParaRPr>
          </a:p>
          <a:p>
            <a:r>
              <a:rPr lang="de-CH" sz="2000" dirty="0">
                <a:sym typeface="Wingdings" panose="05000000000000000000" pitchFamily="2" charset="2"/>
              </a:rPr>
              <a:t>Erfahrung spielt im Verlauf des Inputs wieder eine Rolle.   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0A0754EE-E8BE-EF87-1CB2-86B6FA37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7DB1131B-86B8-52D3-071B-91F8E12BD180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4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44396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3FC964A0-0229-28FE-C96F-5E48AEA3C665}"/>
              </a:ext>
            </a:extLst>
          </p:cNvPr>
          <p:cNvSpPr txBox="1"/>
          <p:nvPr/>
        </p:nvSpPr>
        <p:spPr>
          <a:xfrm>
            <a:off x="216729" y="955312"/>
            <a:ext cx="1016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00B0F0"/>
                </a:solidFill>
                <a:sym typeface="Wingdings" panose="05000000000000000000" pitchFamily="2" charset="2"/>
              </a:rPr>
              <a:t>Einschätzung von Innehalten I und II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45574-0AC7-50BD-F828-6D0634C64332}"/>
              </a:ext>
            </a:extLst>
          </p:cNvPr>
          <p:cNvGrpSpPr/>
          <p:nvPr/>
        </p:nvGrpSpPr>
        <p:grpSpPr>
          <a:xfrm>
            <a:off x="-1238448" y="3686684"/>
            <a:ext cx="12852768" cy="3074198"/>
            <a:chOff x="-1153684" y="3650081"/>
            <a:chExt cx="12852768" cy="3074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09AEC2-FED8-E707-3B91-01A19736C624}"/>
                </a:ext>
              </a:extLst>
            </p:cNvPr>
            <p:cNvGrpSpPr/>
            <p:nvPr/>
          </p:nvGrpSpPr>
          <p:grpSpPr>
            <a:xfrm>
              <a:off x="-1153684" y="3650081"/>
              <a:ext cx="12852768" cy="1982687"/>
              <a:chOff x="-1360449" y="3666954"/>
              <a:chExt cx="12852768" cy="198268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750A6D3-75A7-21EB-8071-46BFDBC68AB7}"/>
                  </a:ext>
                </a:extLst>
              </p:cNvPr>
              <p:cNvGrpSpPr/>
              <p:nvPr/>
            </p:nvGrpSpPr>
            <p:grpSpPr>
              <a:xfrm>
                <a:off x="-1360449" y="3666954"/>
                <a:ext cx="12852768" cy="1982687"/>
                <a:chOff x="681598" y="3495815"/>
                <a:chExt cx="12705617" cy="1982687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606F978-DAA9-AF48-3361-0C523A9C1406}"/>
                    </a:ext>
                  </a:extLst>
                </p:cNvPr>
                <p:cNvSpPr txBox="1"/>
                <p:nvPr/>
              </p:nvSpPr>
              <p:spPr>
                <a:xfrm>
                  <a:off x="2372173" y="3495815"/>
                  <a:ext cx="11015042" cy="120032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CH" sz="2400" dirty="0"/>
                    <a:t>Berufsleben</a:t>
                  </a:r>
                </a:p>
                <a:p>
                  <a:pPr algn="r"/>
                  <a:r>
                    <a:rPr lang="de-CH" sz="2400" dirty="0"/>
                    <a:t>Privatperson</a:t>
                  </a:r>
                </a:p>
                <a:p>
                  <a:pPr algn="r"/>
                  <a:r>
                    <a:rPr lang="de-CH" sz="2400" dirty="0"/>
                    <a:t>Zivilgesellschaft </a:t>
                  </a:r>
                  <a:endParaRPr lang="de-DE" sz="2400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F25326-28FB-E43D-21B1-56BF9D147FE5}"/>
                    </a:ext>
                  </a:extLst>
                </p:cNvPr>
                <p:cNvSpPr txBox="1"/>
                <p:nvPr/>
              </p:nvSpPr>
              <p:spPr>
                <a:xfrm>
                  <a:off x="681598" y="5109170"/>
                  <a:ext cx="71227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68A6EA-D399-9E85-5558-F657458FD121}"/>
                    </a:ext>
                  </a:extLst>
                </p:cNvPr>
                <p:cNvSpPr txBox="1"/>
                <p:nvPr/>
              </p:nvSpPr>
              <p:spPr>
                <a:xfrm>
                  <a:off x="5191534" y="3602207"/>
                  <a:ext cx="51080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/>
                    <a:t>Sozialer, ökonomischer und ökologischer Kontext – lokal, national, international eingeschätzt*?   </a:t>
                  </a:r>
                  <a:endParaRPr lang="de-DE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D24C74-FA91-2850-56DA-25E924069890}"/>
                  </a:ext>
                </a:extLst>
              </p:cNvPr>
              <p:cNvSpPr/>
              <p:nvPr/>
            </p:nvSpPr>
            <p:spPr>
              <a:xfrm>
                <a:off x="349706" y="4477545"/>
                <a:ext cx="7857460" cy="36150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2400" dirty="0">
                    <a:solidFill>
                      <a:schemeClr val="bg1"/>
                    </a:solidFill>
                  </a:rPr>
                  <a:t>Hochschule – Lehre – Lehr-Lernformat – 100% 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F5CC61-A44B-13C3-18A3-C7CC76024E88}"/>
                </a:ext>
              </a:extLst>
            </p:cNvPr>
            <p:cNvGrpSpPr/>
            <p:nvPr/>
          </p:nvGrpSpPr>
          <p:grpSpPr>
            <a:xfrm>
              <a:off x="541729" y="5132298"/>
              <a:ext cx="11108542" cy="1591981"/>
              <a:chOff x="486016" y="5016196"/>
              <a:chExt cx="11108542" cy="1591981"/>
            </a:xfrm>
          </p:grpSpPr>
          <p:sp>
            <p:nvSpPr>
              <p:cNvPr id="21" name="Arrow: Left-Right 20">
                <a:extLst>
                  <a:ext uri="{FF2B5EF4-FFF2-40B4-BE49-F238E27FC236}">
                    <a16:creationId xmlns:a16="http://schemas.microsoft.com/office/drawing/2014/main" id="{2AA948DE-8A8B-5F21-5D30-16C980EB2FA5}"/>
                  </a:ext>
                </a:extLst>
              </p:cNvPr>
              <p:cNvSpPr/>
              <p:nvPr/>
            </p:nvSpPr>
            <p:spPr>
              <a:xfrm>
                <a:off x="7765636" y="5016196"/>
                <a:ext cx="2541941" cy="1075848"/>
              </a:xfrm>
              <a:prstGeom prst="left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CH" sz="1000" dirty="0">
                    <a:solidFill>
                      <a:schemeClr val="tx1"/>
                    </a:solidFill>
                  </a:rPr>
                  <a:t>Produkt entwickeln</a:t>
                </a:r>
                <a:endParaRPr lang="de-DE" sz="1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61C0BBB-8606-8870-2B91-EB67151C2331}"/>
                  </a:ext>
                </a:extLst>
              </p:cNvPr>
              <p:cNvGrpSpPr/>
              <p:nvPr/>
            </p:nvGrpSpPr>
            <p:grpSpPr>
              <a:xfrm>
                <a:off x="486016" y="5016196"/>
                <a:ext cx="7627371" cy="1561056"/>
                <a:chOff x="654223" y="5206845"/>
                <a:chExt cx="7627371" cy="156105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88A69B0-DD1D-55AF-EE02-14E580CF36E1}"/>
                    </a:ext>
                  </a:extLst>
                </p:cNvPr>
                <p:cNvGrpSpPr/>
                <p:nvPr/>
              </p:nvGrpSpPr>
              <p:grpSpPr>
                <a:xfrm>
                  <a:off x="728651" y="5206845"/>
                  <a:ext cx="7552943" cy="1095726"/>
                  <a:chOff x="728651" y="5206845"/>
                  <a:chExt cx="7552943" cy="1095726"/>
                </a:xfrm>
              </p:grpSpPr>
              <p:sp>
                <p:nvSpPr>
                  <p:cNvPr id="17" name="Arrow: Left-Right 16">
                    <a:extLst>
                      <a:ext uri="{FF2B5EF4-FFF2-40B4-BE49-F238E27FC236}">
                        <a16:creationId xmlns:a16="http://schemas.microsoft.com/office/drawing/2014/main" id="{A9B31480-6DFF-C0AC-285E-0B30940E39EE}"/>
                      </a:ext>
                    </a:extLst>
                  </p:cNvPr>
                  <p:cNvSpPr/>
                  <p:nvPr/>
                </p:nvSpPr>
                <p:spPr>
                  <a:xfrm>
                    <a:off x="6933361" y="5226723"/>
                    <a:ext cx="1348233" cy="1075848"/>
                  </a:xfrm>
                  <a:prstGeom prst="leftRightArrow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de-CH" sz="1000" dirty="0">
                        <a:solidFill>
                          <a:schemeClr val="tx1"/>
                        </a:solidFill>
                      </a:rPr>
                      <a:t>Produkt entwickeln</a:t>
                    </a:r>
                    <a:endParaRPr lang="de-DE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Arrow: Left-Right 17">
                    <a:extLst>
                      <a:ext uri="{FF2B5EF4-FFF2-40B4-BE49-F238E27FC236}">
                        <a16:creationId xmlns:a16="http://schemas.microsoft.com/office/drawing/2014/main" id="{B426F89D-E867-3BDD-459F-6EE5012D1082}"/>
                      </a:ext>
                    </a:extLst>
                  </p:cNvPr>
                  <p:cNvSpPr/>
                  <p:nvPr/>
                </p:nvSpPr>
                <p:spPr>
                  <a:xfrm>
                    <a:off x="728651" y="5206845"/>
                    <a:ext cx="6138814" cy="1075848"/>
                  </a:xfrm>
                  <a:prstGeom prst="leftRightArrow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de-CH" dirty="0">
                        <a:solidFill>
                          <a:schemeClr val="tx1"/>
                        </a:solidFill>
                      </a:rPr>
                      <a:t>Wissen vermitteln</a:t>
                    </a:r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DBE63C2-E30C-F4F1-C5CF-39AEE421F61B}"/>
                    </a:ext>
                  </a:extLst>
                </p:cNvPr>
                <p:cNvSpPr txBox="1"/>
                <p:nvPr/>
              </p:nvSpPr>
              <p:spPr>
                <a:xfrm>
                  <a:off x="6914407" y="6429347"/>
                  <a:ext cx="13604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600" dirty="0"/>
                    <a:t>Selbststudium</a:t>
                  </a:r>
                  <a:endParaRPr lang="de-DE" sz="1600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16454BD-A17F-BFBA-6D4D-AB784B30A19B}"/>
                    </a:ext>
                  </a:extLst>
                </p:cNvPr>
                <p:cNvSpPr txBox="1"/>
                <p:nvPr/>
              </p:nvSpPr>
              <p:spPr>
                <a:xfrm>
                  <a:off x="654223" y="6408079"/>
                  <a:ext cx="61418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600" dirty="0" err="1"/>
                    <a:t>Doz</a:t>
                  </a:r>
                  <a:r>
                    <a:rPr lang="de-CH" sz="1600" dirty="0"/>
                    <a:t>. wählt Inhalt, </a:t>
                  </a:r>
                  <a:r>
                    <a:rPr lang="de-CH" sz="1600" dirty="0" err="1"/>
                    <a:t>designed</a:t>
                  </a:r>
                  <a:r>
                    <a:rPr lang="de-CH" sz="1600" dirty="0"/>
                    <a:t> Lernpfad, prüft am Schluss – ILIAS, </a:t>
                  </a:r>
                  <a:r>
                    <a:rPr lang="de-CH" sz="1600" dirty="0" err="1"/>
                    <a:t>Moodle</a:t>
                  </a:r>
                  <a:r>
                    <a:rPr lang="de-CH" sz="1600" dirty="0"/>
                    <a:t>…</a:t>
                  </a:r>
                  <a:endParaRPr lang="de-DE" sz="1600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BFE9C9-1DBB-5A73-EAC4-A53FF66D25F5}"/>
                  </a:ext>
                </a:extLst>
              </p:cNvPr>
              <p:cNvSpPr txBox="1"/>
              <p:nvPr/>
            </p:nvSpPr>
            <p:spPr>
              <a:xfrm>
                <a:off x="8598581" y="6249326"/>
                <a:ext cx="118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dirty="0"/>
                  <a:t>Berufsleben</a:t>
                </a:r>
                <a:endParaRPr lang="de-DE" sz="1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C0DA48-AB54-855E-132B-760BB770FB58}"/>
                  </a:ext>
                </a:extLst>
              </p:cNvPr>
              <p:cNvSpPr txBox="1"/>
              <p:nvPr/>
            </p:nvSpPr>
            <p:spPr>
              <a:xfrm>
                <a:off x="9960777" y="6346567"/>
                <a:ext cx="16337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100" dirty="0"/>
                  <a:t>*Vertiefung s. Wyss 2024</a:t>
                </a:r>
                <a:endParaRPr lang="de-DE" sz="1100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7C67C3A-D067-6A19-DC7C-BE4FCD8ACCB1}"/>
              </a:ext>
            </a:extLst>
          </p:cNvPr>
          <p:cNvSpPr txBox="1"/>
          <p:nvPr/>
        </p:nvSpPr>
        <p:spPr>
          <a:xfrm>
            <a:off x="311113" y="1898043"/>
            <a:ext cx="107267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Gibt es in Ihrem Leben z.B. Zeit für Achtsamkeit, Naturerfahrungen, genügend sozialer Austausch über, Zufriedenheit, Gesundheit, Glück, Lebenssinn…</a:t>
            </a:r>
            <a:r>
              <a:rPr lang="de-CH" sz="2000" dirty="0"/>
              <a:t>?</a:t>
            </a:r>
            <a:endParaRPr lang="de-CH" sz="2400" dirty="0"/>
          </a:p>
        </p:txBody>
      </p:sp>
      <p:sp>
        <p:nvSpPr>
          <p:cNvPr id="24" name="Action Button: Help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97C5E02-DCEE-4CD3-165E-80A3FC495B51}"/>
              </a:ext>
            </a:extLst>
          </p:cNvPr>
          <p:cNvSpPr/>
          <p:nvPr/>
        </p:nvSpPr>
        <p:spPr>
          <a:xfrm>
            <a:off x="2711194" y="2740683"/>
            <a:ext cx="1158949" cy="903767"/>
          </a:xfrm>
          <a:prstGeom prst="actionButtonHel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ußzeilenplatzhalter 1">
            <a:extLst>
              <a:ext uri="{FF2B5EF4-FFF2-40B4-BE49-F238E27FC236}">
                <a16:creationId xmlns:a16="http://schemas.microsoft.com/office/drawing/2014/main" id="{E88D7B94-5A56-DF97-F543-D7C36978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90017" y="6622395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2"/>
              </a:rPr>
              <a:t>linkedin.com/in/</a:t>
            </a:r>
            <a:r>
              <a:rPr lang="de-CH" sz="1000" dirty="0" err="1">
                <a:hlinkClick r:id="rId2"/>
              </a:rPr>
              <a:t>monikawyss</a:t>
            </a:r>
            <a:endParaRPr lang="de-CH" sz="1000" dirty="0"/>
          </a:p>
        </p:txBody>
      </p:sp>
      <p:sp>
        <p:nvSpPr>
          <p:cNvPr id="28" name="Foliennummernplatzhalter 2">
            <a:extLst>
              <a:ext uri="{FF2B5EF4-FFF2-40B4-BE49-F238E27FC236}">
                <a16:creationId xmlns:a16="http://schemas.microsoft.com/office/drawing/2014/main" id="{3F045C69-E408-E816-2235-74E423B7F313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5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1468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DAFB2C-D886-0D3E-09FA-6C653FCF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730" y="1"/>
            <a:ext cx="4690269" cy="1847850"/>
          </a:xfrm>
          <a:prstGeom prst="rect">
            <a:avLst/>
          </a:prstGeom>
        </p:spPr>
      </p:pic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8D155DD-1AA8-68B7-AC89-52328DD3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4554" y="6538912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3"/>
              </a:rPr>
              <a:t>linkedin.com/in/</a:t>
            </a:r>
            <a:r>
              <a:rPr lang="de-CH" sz="1000" dirty="0" err="1">
                <a:hlinkClick r:id="rId3"/>
              </a:rPr>
              <a:t>monikawyss</a:t>
            </a:r>
            <a:endParaRPr lang="de-CH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32E452-4AE0-268E-0DDB-5EB6A0066196}"/>
              </a:ext>
            </a:extLst>
          </p:cNvPr>
          <p:cNvSpPr txBox="1"/>
          <p:nvPr/>
        </p:nvSpPr>
        <p:spPr>
          <a:xfrm>
            <a:off x="1543622" y="2632254"/>
            <a:ext cx="8950711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/>
              <a:t>Appell der UNESCO (2020, Roadmap)</a:t>
            </a:r>
          </a:p>
          <a:p>
            <a:pPr algn="l"/>
            <a:endParaRPr lang="de-DE" sz="2000" dirty="0"/>
          </a:p>
          <a:p>
            <a:pPr marL="342900" indent="-342900" algn="l">
              <a:buFontTx/>
              <a:buChar char="-"/>
            </a:pPr>
            <a:r>
              <a:rPr lang="en-US" sz="2000" b="1" dirty="0"/>
              <a:t>“Education needs to transform itself</a:t>
            </a:r>
            <a:r>
              <a:rPr lang="en-US" sz="2000" dirty="0"/>
              <a:t>” (S. </a:t>
            </a:r>
            <a:r>
              <a:rPr lang="en-US" sz="2000" dirty="0" err="1"/>
              <a:t>9f</a:t>
            </a:r>
            <a:r>
              <a:rPr lang="en-US" sz="2000" dirty="0"/>
              <a:t>.).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  <a:p>
            <a:pPr marL="342900" indent="-342900" algn="l">
              <a:buFontTx/>
              <a:buChar char="-"/>
            </a:pPr>
            <a:r>
              <a:rPr lang="de-DE" sz="2000" dirty="0" err="1"/>
              <a:t>BNE</a:t>
            </a:r>
            <a:r>
              <a:rPr lang="de-DE" sz="2000" dirty="0"/>
              <a:t> ist mehr als naturwissenschaftliches Wissen – in Fächern -- vermitteln. Als </a:t>
            </a:r>
            <a:r>
              <a:rPr lang="de-DE" sz="2000" b="1" dirty="0"/>
              <a:t>Querschnittsaufgabe</a:t>
            </a:r>
            <a:r>
              <a:rPr lang="de-DE" sz="2000" dirty="0"/>
              <a:t> kann sich Kraft der transformativen Bildung </a:t>
            </a:r>
            <a:r>
              <a:rPr lang="de-DE" sz="2000" b="1" dirty="0"/>
              <a:t>nicht entfalten</a:t>
            </a:r>
            <a:r>
              <a:rPr lang="de-DE" sz="2000" dirty="0"/>
              <a:t>.</a:t>
            </a:r>
          </a:p>
          <a:p>
            <a:pPr algn="l"/>
            <a:endParaRPr lang="de-DE" sz="2000" dirty="0"/>
          </a:p>
          <a:p>
            <a:pPr algn="ctr"/>
            <a:r>
              <a:rPr lang="de-DE" sz="2800" dirty="0" err="1"/>
              <a:t>BNE</a:t>
            </a:r>
            <a:r>
              <a:rPr lang="de-DE" sz="2800" dirty="0"/>
              <a:t> als Aktion hin zu neuem Gesellschaftsvertrag! </a:t>
            </a:r>
          </a:p>
          <a:p>
            <a:pPr algn="ctr"/>
            <a:endParaRPr lang="de-DE" sz="2800" dirty="0"/>
          </a:p>
          <a:p>
            <a:pPr algn="l"/>
            <a:r>
              <a:rPr lang="de-DE" sz="2000" dirty="0">
                <a:sym typeface="Wingdings" panose="05000000000000000000" pitchFamily="2" charset="2"/>
              </a:rPr>
              <a:t> grundlegend neu bis disruptiv = </a:t>
            </a:r>
            <a:r>
              <a:rPr lang="de-DE" sz="2000" b="1" dirty="0">
                <a:sym typeface="Wingdings" panose="05000000000000000000" pitchFamily="2" charset="2"/>
              </a:rPr>
              <a:t>Bestehendes auflösen, unterbrechen, Systeme neu ausrichten</a:t>
            </a:r>
            <a:r>
              <a:rPr lang="de-DE" sz="2000" dirty="0">
                <a:sym typeface="Wingdings" panose="05000000000000000000" pitchFamily="2" charset="2"/>
              </a:rPr>
              <a:t> auf Gesellschaftsvertrag 2030 </a:t>
            </a:r>
            <a:endParaRPr lang="de-DE" sz="2000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188EDD85-0378-939C-7F86-E25AF880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4830" y="6356350"/>
            <a:ext cx="506437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6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6F9235-C42D-D8A5-0D9C-B86767351347}"/>
              </a:ext>
            </a:extLst>
          </p:cNvPr>
          <p:cNvSpPr txBox="1"/>
          <p:nvPr/>
        </p:nvSpPr>
        <p:spPr>
          <a:xfrm>
            <a:off x="710753" y="1585189"/>
            <a:ext cx="1231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UNESCO (2017) Bildung muss sich transformieren!</a:t>
            </a:r>
          </a:p>
        </p:txBody>
      </p:sp>
    </p:spTree>
    <p:extLst>
      <p:ext uri="{BB962C8B-B14F-4D97-AF65-F5344CB8AC3E}">
        <p14:creationId xmlns:p14="http://schemas.microsoft.com/office/powerpoint/2010/main" val="68077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D7AC864-A534-8063-39B0-21E2105BC2C0}"/>
              </a:ext>
            </a:extLst>
          </p:cNvPr>
          <p:cNvGrpSpPr/>
          <p:nvPr/>
        </p:nvGrpSpPr>
        <p:grpSpPr>
          <a:xfrm>
            <a:off x="648004" y="2880878"/>
            <a:ext cx="4545553" cy="3657704"/>
            <a:chOff x="4916486" y="555788"/>
            <a:chExt cx="6728059" cy="48404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0CBB694-C9E2-8506-02B6-AC3348DF4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68" t="36556" r="8370"/>
            <a:stretch/>
          </p:blipFill>
          <p:spPr>
            <a:xfrm>
              <a:off x="4916486" y="555788"/>
              <a:ext cx="6728059" cy="4440382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2B94BB0-022C-8359-321D-6FA03A2671BE}"/>
                </a:ext>
              </a:extLst>
            </p:cNvPr>
            <p:cNvSpPr txBox="1"/>
            <p:nvPr/>
          </p:nvSpPr>
          <p:spPr>
            <a:xfrm>
              <a:off x="4916486" y="4996170"/>
              <a:ext cx="46457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sz="1000" dirty="0"/>
                <a:t>Quelle </a:t>
              </a:r>
              <a:r>
                <a:rPr lang="de-CH" sz="1000" dirty="0" err="1"/>
                <a:t>Print_Screen</a:t>
              </a:r>
              <a:r>
                <a:rPr lang="de-CH" sz="1000" dirty="0"/>
                <a:t>: https://www.zdf.de/nachrichten/panorama/unicef-klimakrise-gefahr-kinder-100.html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C5579B-E677-24A6-FB09-3EE6EA277CE1}"/>
              </a:ext>
            </a:extLst>
          </p:cNvPr>
          <p:cNvGrpSpPr/>
          <p:nvPr/>
        </p:nvGrpSpPr>
        <p:grpSpPr>
          <a:xfrm>
            <a:off x="5796153" y="2500504"/>
            <a:ext cx="6141786" cy="4357496"/>
            <a:chOff x="5841506" y="2219559"/>
            <a:chExt cx="6141786" cy="435749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EAF2659-2105-C1D0-222B-A919710B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1506" y="2219559"/>
              <a:ext cx="5855001" cy="2781443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17A2464-9922-534D-952B-F16806926802}"/>
                </a:ext>
              </a:extLst>
            </p:cNvPr>
            <p:cNvSpPr txBox="1"/>
            <p:nvPr/>
          </p:nvSpPr>
          <p:spPr>
            <a:xfrm>
              <a:off x="6080714" y="4024073"/>
              <a:ext cx="5532120" cy="17543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de-CH" sz="1800" dirty="0">
                <a:solidFill>
                  <a:srgbClr val="00B0F0"/>
                </a:solidFill>
                <a:effectLst/>
                <a:ea typeface="Calibri" panose="020F0502020204030204" pitchFamily="34" charset="0"/>
              </a:endParaRPr>
            </a:p>
            <a:p>
              <a:r>
                <a:rPr lang="de-CH" sz="1800" dirty="0">
                  <a:solidFill>
                    <a:srgbClr val="00B0F0"/>
                  </a:solidFill>
                  <a:effectLst/>
                  <a:ea typeface="Calibri" panose="020F0502020204030204" pitchFamily="34" charset="0"/>
                </a:rPr>
                <a:t>«Der Klimawandel und Umweltbelastungen bedrohen</a:t>
              </a:r>
            </a:p>
            <a:p>
              <a:pPr marL="285750" indent="-285750">
                <a:buFontTx/>
                <a:buChar char="-"/>
              </a:pPr>
              <a:r>
                <a:rPr lang="de-CH" sz="1800" dirty="0">
                  <a:solidFill>
                    <a:srgbClr val="00B0F0"/>
                  </a:solidFill>
                  <a:effectLst/>
                  <a:ea typeface="Calibri" panose="020F0502020204030204" pitchFamily="34" charset="0"/>
                </a:rPr>
                <a:t>die </a:t>
              </a:r>
              <a:r>
                <a:rPr lang="de-CH" dirty="0">
                  <a:solidFill>
                    <a:srgbClr val="00B0F0"/>
                  </a:solidFill>
                </a:rPr>
                <a:t>Gesundheit,</a:t>
              </a:r>
            </a:p>
            <a:p>
              <a:pPr marL="285750" indent="-285750">
                <a:buFontTx/>
                <a:buChar char="-"/>
              </a:pPr>
              <a:r>
                <a:rPr lang="de-CH" sz="1800" dirty="0">
                  <a:solidFill>
                    <a:srgbClr val="00B0F0"/>
                  </a:solidFill>
                  <a:effectLst/>
                  <a:ea typeface="Calibri" panose="020F0502020204030204" pitchFamily="34" charset="0"/>
                </a:rPr>
                <a:t>Bildung und </a:t>
              </a:r>
            </a:p>
            <a:p>
              <a:pPr marL="285750" indent="-285750">
                <a:buFontTx/>
                <a:buChar char="-"/>
              </a:pPr>
              <a:r>
                <a:rPr lang="de-CH" sz="1800" dirty="0">
                  <a:solidFill>
                    <a:srgbClr val="00B0F0"/>
                  </a:solidFill>
                  <a:effectLst/>
                  <a:ea typeface="Calibri" panose="020F0502020204030204" pitchFamily="34" charset="0"/>
                </a:rPr>
                <a:t>den Schutz der Kinder und </a:t>
              </a:r>
            </a:p>
            <a:p>
              <a:pPr marL="285750" indent="-285750">
                <a:buFontTx/>
                <a:buChar char="-"/>
              </a:pPr>
              <a:r>
                <a:rPr lang="de-CH" sz="1800" dirty="0">
                  <a:solidFill>
                    <a:srgbClr val="00B0F0"/>
                  </a:solidFill>
                  <a:effectLst/>
                  <a:ea typeface="Calibri" panose="020F0502020204030204" pitchFamily="34" charset="0"/>
                </a:rPr>
                <a:t>setzen sie tödlichen Krankheiten aus».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CB62DBC-B702-B416-4657-9722BE11E0A0}"/>
                </a:ext>
              </a:extLst>
            </p:cNvPr>
            <p:cNvSpPr txBox="1"/>
            <p:nvPr/>
          </p:nvSpPr>
          <p:spPr>
            <a:xfrm>
              <a:off x="6080714" y="5899947"/>
              <a:ext cx="590257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/>
                <a:t>Pressemitteilung UNICEF 2. Aug. 2021</a:t>
              </a:r>
            </a:p>
            <a:p>
              <a:r>
                <a:rPr lang="de-CH" sz="1000" dirty="0"/>
                <a:t>https://www.unicef.de/informieren/aktuelles/presse/-/report-klimawandel-auswirkungen-auf-kinder/277206</a:t>
              </a:r>
            </a:p>
            <a:p>
              <a:r>
                <a:rPr lang="de-CH" dirty="0"/>
                <a:t> </a:t>
              </a:r>
            </a:p>
          </p:txBody>
        </p:sp>
      </p:grp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860DE503-8D92-4654-AB4A-7703317B8E3C}"/>
              </a:ext>
            </a:extLst>
          </p:cNvPr>
          <p:cNvSpPr txBox="1">
            <a:spLocks/>
          </p:cNvSpPr>
          <p:nvPr/>
        </p:nvSpPr>
        <p:spPr>
          <a:xfrm>
            <a:off x="3136158" y="6604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Dr. Monika Wyss |           wyssmonika@bluewin.ch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7DFC8F-2C2B-3A4B-69CF-E448CB66448F}"/>
              </a:ext>
            </a:extLst>
          </p:cNvPr>
          <p:cNvGrpSpPr/>
          <p:nvPr/>
        </p:nvGrpSpPr>
        <p:grpSpPr>
          <a:xfrm>
            <a:off x="524693" y="1059445"/>
            <a:ext cx="11142614" cy="1200329"/>
            <a:chOff x="776999" y="3685103"/>
            <a:chExt cx="11142614" cy="12003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F8227D-6530-1BED-2741-AF540C2E2039}"/>
                </a:ext>
              </a:extLst>
            </p:cNvPr>
            <p:cNvGrpSpPr/>
            <p:nvPr/>
          </p:nvGrpSpPr>
          <p:grpSpPr>
            <a:xfrm>
              <a:off x="776999" y="3685103"/>
              <a:ext cx="11142614" cy="1200329"/>
              <a:chOff x="2794575" y="3513964"/>
              <a:chExt cx="11015042" cy="12003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2167CE-CD74-A915-CE20-8C8633714A06}"/>
                  </a:ext>
                </a:extLst>
              </p:cNvPr>
              <p:cNvSpPr txBox="1"/>
              <p:nvPr/>
            </p:nvSpPr>
            <p:spPr>
              <a:xfrm>
                <a:off x="2794575" y="3513964"/>
                <a:ext cx="11015042" cy="12003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CH" sz="2400" dirty="0"/>
                  <a:t>Berufsleben</a:t>
                </a:r>
              </a:p>
              <a:p>
                <a:pPr algn="r"/>
                <a:r>
                  <a:rPr lang="de-CH" sz="2400" dirty="0"/>
                  <a:t>Privatperson</a:t>
                </a:r>
              </a:p>
              <a:p>
                <a:pPr algn="r"/>
                <a:r>
                  <a:rPr lang="de-CH" sz="2400" dirty="0"/>
                  <a:t>Zivilgesellschaft </a:t>
                </a:r>
                <a:endParaRPr lang="de-DE" sz="24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8319DB-E8DB-26B3-F4BD-1120B9BCFFA7}"/>
                  </a:ext>
                </a:extLst>
              </p:cNvPr>
              <p:cNvSpPr txBox="1"/>
              <p:nvPr/>
            </p:nvSpPr>
            <p:spPr>
              <a:xfrm>
                <a:off x="6101315" y="3751001"/>
                <a:ext cx="748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Sozialer, ökonomischer und ökologischer Kontext</a:t>
                </a:r>
                <a:endParaRPr lang="de-DE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298295-52A3-8C29-1ADC-A8ABBEA17377}"/>
                </a:ext>
              </a:extLst>
            </p:cNvPr>
            <p:cNvSpPr/>
            <p:nvPr/>
          </p:nvSpPr>
          <p:spPr>
            <a:xfrm>
              <a:off x="794497" y="4520391"/>
              <a:ext cx="7857460" cy="3615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400" dirty="0">
                  <a:solidFill>
                    <a:schemeClr val="bg1"/>
                  </a:solidFill>
                </a:rPr>
                <a:t>Bildung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feld 24">
            <a:extLst>
              <a:ext uri="{FF2B5EF4-FFF2-40B4-BE49-F238E27FC236}">
                <a16:creationId xmlns:a16="http://schemas.microsoft.com/office/drawing/2014/main" id="{559AFC65-579B-A670-9739-75B23D529498}"/>
              </a:ext>
            </a:extLst>
          </p:cNvPr>
          <p:cNvSpPr txBox="1"/>
          <p:nvPr/>
        </p:nvSpPr>
        <p:spPr>
          <a:xfrm>
            <a:off x="485397" y="110829"/>
            <a:ext cx="11706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00B0F0"/>
                </a:solidFill>
              </a:rPr>
              <a:t>II Herausforderung z.B. Bildung im globalen Kontext </a:t>
            </a:r>
          </a:p>
        </p:txBody>
      </p:sp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22DD365B-F78D-F161-8F4F-6CEE03EF041A}"/>
              </a:ext>
            </a:extLst>
          </p:cNvPr>
          <p:cNvSpPr txBox="1">
            <a:spLocks/>
          </p:cNvSpPr>
          <p:nvPr/>
        </p:nvSpPr>
        <p:spPr>
          <a:xfrm>
            <a:off x="11466718" y="6492875"/>
            <a:ext cx="72528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79B48-A1BD-426B-84E7-316DA395F8D0}" type="slidenum">
              <a:rPr lang="de-CH" sz="1600" smtClean="0"/>
              <a:pPr/>
              <a:t>7</a:t>
            </a:fld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8274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4405C-4D1E-4385-BF3A-EC827F20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9B48-A1BD-426B-84E7-316DA395F8D0}" type="slidenum">
              <a:rPr lang="de-CH" smtClean="0"/>
              <a:t>8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2B1D38-E22D-4161-80E4-7EADD99F6312}"/>
              </a:ext>
            </a:extLst>
          </p:cNvPr>
          <p:cNvSpPr txBox="1"/>
          <p:nvPr/>
        </p:nvSpPr>
        <p:spPr>
          <a:xfrm>
            <a:off x="485397" y="1674792"/>
            <a:ext cx="114508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Der </a:t>
            </a:r>
            <a:r>
              <a:rPr lang="de-DE" sz="2400" b="1" dirty="0" err="1"/>
              <a:t>Children’s</a:t>
            </a:r>
            <a:r>
              <a:rPr lang="de-DE" sz="2400" b="1" dirty="0"/>
              <a:t> Climate Risk Index“ (CCRI) zeigt:</a:t>
            </a:r>
            <a:endParaRPr lang="de-DE" sz="2400" dirty="0"/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240 Millionen Kinder in </a:t>
            </a:r>
            <a:r>
              <a:rPr lang="de-DE" sz="2400" b="1" dirty="0"/>
              <a:t>Küstenregionen</a:t>
            </a:r>
            <a:r>
              <a:rPr lang="de-DE" sz="2400" dirty="0"/>
              <a:t> sind stark betroffen von </a:t>
            </a:r>
            <a:r>
              <a:rPr lang="de-DE" sz="2400" b="1" dirty="0"/>
              <a:t>Überschwemmungen</a:t>
            </a:r>
            <a:r>
              <a:rPr lang="de-DE" sz="2400" dirty="0"/>
              <a:t>,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330 Millionen Kinder an </a:t>
            </a:r>
            <a:r>
              <a:rPr lang="de-DE" sz="2400" b="1" dirty="0"/>
              <a:t>Flüssen</a:t>
            </a:r>
            <a:r>
              <a:rPr lang="de-DE" sz="2400" dirty="0"/>
              <a:t> sind stark betroffen von </a:t>
            </a:r>
            <a:r>
              <a:rPr lang="de-DE" sz="2400" b="1" dirty="0"/>
              <a:t>Überschwemmungen</a:t>
            </a:r>
            <a:r>
              <a:rPr lang="de-DE" sz="2400" dirty="0"/>
              <a:t>,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400 Millionen Kinder sind stark betroffen von </a:t>
            </a:r>
            <a:r>
              <a:rPr lang="de-DE" sz="2400" b="1" dirty="0"/>
              <a:t>Wirbelstürmen</a:t>
            </a:r>
            <a:r>
              <a:rPr lang="de-DE" sz="2400" dirty="0"/>
              <a:t> (Zyklone),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600 Millionen Kinder sind stark betroffen von Krankheiten, die in Folge der Erderwärmung zunehmen, wie </a:t>
            </a:r>
            <a:r>
              <a:rPr lang="de-DE" sz="2400" b="1" dirty="0"/>
              <a:t>Malaria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815 Millionen Kinder sind stark betroffen von </a:t>
            </a:r>
            <a:r>
              <a:rPr lang="de-DE" sz="2400" b="1" dirty="0"/>
              <a:t>Bleivergiftungen</a:t>
            </a:r>
            <a:r>
              <a:rPr lang="de-DE" sz="2400" dirty="0"/>
              <a:t>,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820 Millionen Kinder sind stark betroffen von </a:t>
            </a:r>
            <a:r>
              <a:rPr lang="de-DE" sz="2400" b="1" dirty="0"/>
              <a:t>Hitzewellen</a:t>
            </a:r>
            <a:r>
              <a:rPr lang="de-DE" sz="2400" dirty="0"/>
              <a:t>,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920 Millionen Kinder sind stark betroffen von </a:t>
            </a:r>
            <a:r>
              <a:rPr lang="de-DE" sz="2400" b="1" dirty="0"/>
              <a:t>Wasserknappheit</a:t>
            </a:r>
            <a:r>
              <a:rPr lang="de-DE" sz="2400" dirty="0"/>
              <a:t> und 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400" dirty="0"/>
              <a:t>1 Milliarde Kinder sind stark betroffen von extrem hoher </a:t>
            </a:r>
            <a:r>
              <a:rPr lang="de-DE" sz="2400" b="1" dirty="0"/>
              <a:t>Luftverschmutzung</a:t>
            </a:r>
            <a:r>
              <a:rPr lang="de-DE" sz="2400" dirty="0"/>
              <a:t> (&gt;35µg/m3).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BF9344-51D5-4E1E-AC93-CA70A4C17722}"/>
              </a:ext>
            </a:extLst>
          </p:cNvPr>
          <p:cNvSpPr txBox="1"/>
          <p:nvPr/>
        </p:nvSpPr>
        <p:spPr>
          <a:xfrm>
            <a:off x="504822" y="856360"/>
            <a:ext cx="8436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00B0F0"/>
                </a:solidFill>
              </a:rPr>
              <a:t>1 Milliarde Kinder sind extrem stark folgenden Risiken ausgesetzt: </a:t>
            </a:r>
          </a:p>
        </p:txBody>
      </p:sp>
      <p:sp>
        <p:nvSpPr>
          <p:cNvPr id="2" name="Textfeld 13">
            <a:extLst>
              <a:ext uri="{FF2B5EF4-FFF2-40B4-BE49-F238E27FC236}">
                <a16:creationId xmlns:a16="http://schemas.microsoft.com/office/drawing/2014/main" id="{C8C5074C-F659-E929-B4F5-EE9B50C9D4EF}"/>
              </a:ext>
            </a:extLst>
          </p:cNvPr>
          <p:cNvSpPr txBox="1"/>
          <p:nvPr/>
        </p:nvSpPr>
        <p:spPr>
          <a:xfrm>
            <a:off x="6210824" y="6030931"/>
            <a:ext cx="424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Pressemitteilung UNICEF 2. Aug. 2021 mit </a:t>
            </a:r>
            <a:r>
              <a:rPr lang="de-CH" sz="1000" dirty="0" err="1"/>
              <a:t>download</a:t>
            </a:r>
            <a:r>
              <a:rPr lang="de-CH" sz="1000" dirty="0"/>
              <a:t> einer dt. Zusammenfassung </a:t>
            </a:r>
            <a:r>
              <a:rPr lang="de-CH" sz="1000" dirty="0">
                <a:hlinkClick r:id="rId3"/>
              </a:rPr>
              <a:t>https://www.unicef.de/_cae/resource/blob/246914/d71d699a43c3a40b9ad8138c7600f475/deutsche-zusammenfassung-klimareport-2008-data.pdf</a:t>
            </a:r>
            <a:r>
              <a:rPr lang="de-CH" sz="1000" dirty="0"/>
              <a:t> 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74771EE8-8A09-D7C2-D342-09C2C822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27746" y="6522560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4"/>
              </a:rPr>
              <a:t>linkedin.com/in/</a:t>
            </a:r>
            <a:r>
              <a:rPr lang="de-CH" sz="1000" dirty="0" err="1">
                <a:hlinkClick r:id="rId4"/>
              </a:rPr>
              <a:t>monikawyss</a:t>
            </a:r>
            <a:endParaRPr lang="de-CH" sz="1000" dirty="0"/>
          </a:p>
        </p:txBody>
      </p:sp>
      <p:sp>
        <p:nvSpPr>
          <p:cNvPr id="4" name="Textfeld 24">
            <a:extLst>
              <a:ext uri="{FF2B5EF4-FFF2-40B4-BE49-F238E27FC236}">
                <a16:creationId xmlns:a16="http://schemas.microsoft.com/office/drawing/2014/main" id="{0CC23451-E5ED-EE56-E8DE-4ABD2488B79B}"/>
              </a:ext>
            </a:extLst>
          </p:cNvPr>
          <p:cNvSpPr txBox="1"/>
          <p:nvPr/>
        </p:nvSpPr>
        <p:spPr>
          <a:xfrm>
            <a:off x="485397" y="110829"/>
            <a:ext cx="11706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00B0F0"/>
                </a:solidFill>
              </a:rPr>
              <a:t>II Herausforderung z.B. Bildung im globalen Kontext </a:t>
            </a:r>
          </a:p>
        </p:txBody>
      </p:sp>
    </p:spTree>
    <p:extLst>
      <p:ext uri="{BB962C8B-B14F-4D97-AF65-F5344CB8AC3E}">
        <p14:creationId xmlns:p14="http://schemas.microsoft.com/office/powerpoint/2010/main" val="381354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A0FBB7-A79E-46D8-AEE0-9ADDEF3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918" y="6492875"/>
            <a:ext cx="424880" cy="365125"/>
          </a:xfrm>
        </p:spPr>
        <p:txBody>
          <a:bodyPr/>
          <a:lstStyle/>
          <a:p>
            <a:fld id="{8AB79B48-A1BD-426B-84E7-316DA395F8D0}" type="slidenum">
              <a:rPr lang="de-CH" smtClean="0"/>
              <a:t>9</a:t>
            </a:fld>
            <a:endParaRPr lang="de-CH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3AD8BB8-E4A3-BA81-C1F0-7B5D345CE139}"/>
              </a:ext>
            </a:extLst>
          </p:cNvPr>
          <p:cNvGrpSpPr/>
          <p:nvPr/>
        </p:nvGrpSpPr>
        <p:grpSpPr>
          <a:xfrm>
            <a:off x="2722641" y="1881009"/>
            <a:ext cx="9464057" cy="4582424"/>
            <a:chOff x="565609" y="1504851"/>
            <a:chExt cx="10067826" cy="5442704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D6039D8-66F9-616D-4BA4-BF28D9C29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9" y="1504851"/>
              <a:ext cx="9268764" cy="544270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6329856-6980-0D08-F42F-CD751FE8A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714112" y="3976827"/>
              <a:ext cx="5386661" cy="451984"/>
            </a:xfrm>
            <a:prstGeom prst="rect">
              <a:avLst/>
            </a:prstGeom>
          </p:spPr>
        </p:pic>
      </p:grp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7A05DC6C-FC84-828C-2583-01E0CF8F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9615" y="6565021"/>
            <a:ext cx="5177118" cy="365125"/>
          </a:xfrm>
        </p:spPr>
        <p:txBody>
          <a:bodyPr/>
          <a:lstStyle/>
          <a:p>
            <a:r>
              <a:rPr lang="de-CH" sz="1000" dirty="0"/>
              <a:t>Dr. Monika Wyss |  </a:t>
            </a:r>
            <a:r>
              <a:rPr lang="de-CH" sz="1000" dirty="0" err="1"/>
              <a:t>twitter</a:t>
            </a:r>
            <a:r>
              <a:rPr lang="de-CH" sz="1000" dirty="0"/>
              <a:t> @hsluex  |  </a:t>
            </a:r>
            <a:r>
              <a:rPr lang="de-CH" sz="1000" dirty="0">
                <a:hlinkClick r:id="rId4"/>
              </a:rPr>
              <a:t>linkedin.com/in/</a:t>
            </a:r>
            <a:r>
              <a:rPr lang="de-CH" sz="1000" dirty="0" err="1">
                <a:hlinkClick r:id="rId4"/>
              </a:rPr>
              <a:t>monikawyss</a:t>
            </a:r>
            <a:endParaRPr lang="de-CH" sz="1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B44DEF-64A8-C53B-04FA-801DB9173B37}"/>
              </a:ext>
            </a:extLst>
          </p:cNvPr>
          <p:cNvSpPr txBox="1"/>
          <p:nvPr/>
        </p:nvSpPr>
        <p:spPr>
          <a:xfrm>
            <a:off x="471995" y="1630568"/>
            <a:ext cx="20167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193 UNO-Länder haben 2015 der Agenda 2030  zugestimmt</a:t>
            </a:r>
          </a:p>
          <a:p>
            <a:endParaRPr lang="de-CH" dirty="0"/>
          </a:p>
          <a:p>
            <a:r>
              <a:rPr lang="de-CH" sz="1800" b="1" dirty="0"/>
              <a:t>Soziale Innovation:</a:t>
            </a:r>
          </a:p>
          <a:p>
            <a:r>
              <a:rPr lang="de-CH" dirty="0"/>
              <a:t>Partizipativ erarbeitet, gilt für ALLE nach ihren Möglichkeiten </a:t>
            </a:r>
            <a:r>
              <a:rPr lang="de-CH" sz="1800" dirty="0"/>
              <a:t> </a:t>
            </a:r>
          </a:p>
          <a:p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sz="1800" dirty="0"/>
              <a:t>Verantwortungs-übernahme</a:t>
            </a:r>
            <a:r>
              <a:rPr lang="de-CH" dirty="0"/>
              <a:t> durch jeden einzelnen Menschen/Landes entsprechend seiner Fähigkeiten </a:t>
            </a:r>
            <a:r>
              <a:rPr lang="de-CH" sz="1800" dirty="0"/>
              <a:t> </a:t>
            </a:r>
          </a:p>
          <a:p>
            <a:endParaRPr lang="de-CH" b="1" dirty="0">
              <a:solidFill>
                <a:srgbClr val="00B0F0"/>
              </a:solidFill>
            </a:endParaRPr>
          </a:p>
          <a:p>
            <a:endParaRPr lang="de-CH" b="1" dirty="0">
              <a:solidFill>
                <a:srgbClr val="00B0F0"/>
              </a:solidFill>
            </a:endParaRPr>
          </a:p>
          <a:p>
            <a:endParaRPr lang="de-DE" dirty="0"/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BA72A1D2-E540-ABD8-C17F-B33F7E424B89}"/>
              </a:ext>
            </a:extLst>
          </p:cNvPr>
          <p:cNvSpPr txBox="1"/>
          <p:nvPr/>
        </p:nvSpPr>
        <p:spPr>
          <a:xfrm>
            <a:off x="471995" y="256487"/>
            <a:ext cx="11914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00B0F0"/>
                </a:solidFill>
              </a:rPr>
              <a:t>III     Orientierungsrahmen 1 </a:t>
            </a:r>
          </a:p>
          <a:p>
            <a:r>
              <a:rPr lang="de-CH" sz="4000" b="1" dirty="0">
                <a:solidFill>
                  <a:srgbClr val="00B0F0"/>
                </a:solidFill>
              </a:rPr>
              <a:t>Neuer Gesellschaftsvertrag «</a:t>
            </a:r>
            <a:r>
              <a:rPr lang="de-CH" sz="4000" b="1" dirty="0" err="1">
                <a:solidFill>
                  <a:srgbClr val="00B0F0"/>
                </a:solidFill>
              </a:rPr>
              <a:t>Transforming</a:t>
            </a:r>
            <a:r>
              <a:rPr lang="de-CH" sz="4000" b="1" dirty="0">
                <a:solidFill>
                  <a:srgbClr val="00B0F0"/>
                </a:solidFill>
              </a:rPr>
              <a:t> </a:t>
            </a:r>
            <a:r>
              <a:rPr lang="de-CH" sz="4000" b="1" dirty="0" err="1">
                <a:solidFill>
                  <a:srgbClr val="00B0F0"/>
                </a:solidFill>
              </a:rPr>
              <a:t>our</a:t>
            </a:r>
            <a:r>
              <a:rPr lang="de-CH" sz="4000" b="1" dirty="0">
                <a:solidFill>
                  <a:srgbClr val="00B0F0"/>
                </a:solidFill>
              </a:rPr>
              <a:t> </a:t>
            </a:r>
            <a:r>
              <a:rPr lang="de-CH" sz="4000" b="1" dirty="0" err="1">
                <a:solidFill>
                  <a:srgbClr val="00B0F0"/>
                </a:solidFill>
              </a:rPr>
              <a:t>world</a:t>
            </a:r>
            <a:r>
              <a:rPr lang="de-CH" sz="4000" b="1" dirty="0">
                <a:solidFill>
                  <a:srgbClr val="00B0F0"/>
                </a:solidFill>
              </a:rPr>
              <a:t>…» </a:t>
            </a:r>
            <a:endParaRPr lang="de-CH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2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3054</Words>
  <Application>Microsoft Macintosh PowerPoint</Application>
  <PresentationFormat>Breitbild</PresentationFormat>
  <Paragraphs>324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</vt:lpstr>
      <vt:lpstr>     Wie die «Zeitenwende» meistern? 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Wyss</dc:creator>
  <cp:lastModifiedBy>Daria Humburg</cp:lastModifiedBy>
  <cp:revision>501</cp:revision>
  <cp:lastPrinted>2024-06-14T09:41:31Z</cp:lastPrinted>
  <dcterms:created xsi:type="dcterms:W3CDTF">2023-02-19T16:45:51Z</dcterms:created>
  <dcterms:modified xsi:type="dcterms:W3CDTF">2024-06-14T11:30:49Z</dcterms:modified>
</cp:coreProperties>
</file>