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2" r:id="rId4"/>
    <p:sldId id="261" r:id="rId5"/>
    <p:sldId id="262" r:id="rId6"/>
    <p:sldId id="277" r:id="rId7"/>
    <p:sldId id="298" r:id="rId8"/>
    <p:sldId id="300" r:id="rId9"/>
    <p:sldId id="303" r:id="rId10"/>
    <p:sldId id="302" r:id="rId11"/>
    <p:sldId id="263" r:id="rId12"/>
    <p:sldId id="304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4" autoAdjust="0"/>
    <p:restoredTop sz="83028" autoAdjust="0"/>
  </p:normalViewPr>
  <p:slideViewPr>
    <p:cSldViewPr>
      <p:cViewPr varScale="1">
        <p:scale>
          <a:sx n="67" d="100"/>
          <a:sy n="67" d="100"/>
        </p:scale>
        <p:origin x="1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E98DF-463B-9143-9EEA-38362EFA42A6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6B7EE-ED2B-EA4A-8FBD-FB05719A3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1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 Nürnberg: Arbeit Sammelband ergänzen und Mitplanung der nächsten internationalen und interdisziplinären BNE-Konferenz in diesem Jahr</a:t>
            </a:r>
          </a:p>
          <a:p>
            <a:endParaRPr lang="de-DE" dirty="0"/>
          </a:p>
          <a:p>
            <a:r>
              <a:rPr lang="de-DE" dirty="0"/>
              <a:t>TH Nürnberg: 6 Seiten bisher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3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Netzwerktreffen in Hamburg und an der Uni Leipzig; 2025 in Vechta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66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9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07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6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44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85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6B7EE-ED2B-EA4A-8FBD-FB05719A3F4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31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440" y="9302025"/>
            <a:ext cx="4339800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3400" b="1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26.03.2025 </a:t>
            </a:r>
          </a:p>
        </p:txBody>
      </p:sp>
      <p:sp>
        <p:nvSpPr>
          <p:cNvPr id="8" name="Freeform 8" descr="Ein Bild, das Grafiken, Schrift, Grafikdesign, Logo enthält.  Automatisch generierte Beschreibung"/>
          <p:cNvSpPr/>
          <p:nvPr/>
        </p:nvSpPr>
        <p:spPr>
          <a:xfrm>
            <a:off x="905040" y="3373161"/>
            <a:ext cx="4716550" cy="1139146"/>
          </a:xfrm>
          <a:custGeom>
            <a:avLst/>
            <a:gdLst/>
            <a:ahLst/>
            <a:cxnLst/>
            <a:rect l="l" t="t" r="r" b="b"/>
            <a:pathLst>
              <a:path w="4716550" h="1139146">
                <a:moveTo>
                  <a:pt x="0" y="0"/>
                </a:moveTo>
                <a:lnTo>
                  <a:pt x="4716550" y="0"/>
                </a:lnTo>
                <a:lnTo>
                  <a:pt x="4716550" y="1139146"/>
                </a:lnTo>
                <a:lnTo>
                  <a:pt x="0" y="1139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342040" y="377640"/>
            <a:ext cx="3601800" cy="650520"/>
            <a:chOff x="0" y="0"/>
            <a:chExt cx="4802400" cy="867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2378" cy="867410"/>
            </a:xfrm>
            <a:custGeom>
              <a:avLst/>
              <a:gdLst/>
              <a:ahLst/>
              <a:cxnLst/>
              <a:rect l="l" t="t" r="r" b="b"/>
              <a:pathLst>
                <a:path w="4802378" h="867410">
                  <a:moveTo>
                    <a:pt x="0" y="0"/>
                  </a:moveTo>
                  <a:lnTo>
                    <a:pt x="4802378" y="0"/>
                  </a:lnTo>
                  <a:lnTo>
                    <a:pt x="4802378" y="867410"/>
                  </a:lnTo>
                  <a:lnTo>
                    <a:pt x="0" y="86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91" b="-8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05040" y="5081007"/>
            <a:ext cx="12201360" cy="1887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INNO4BNE – Innovative Lehrformate für BNE </a:t>
            </a:r>
          </a:p>
          <a:p>
            <a:pPr>
              <a:lnSpc>
                <a:spcPts val="5100"/>
              </a:lnSpc>
            </a:pPr>
            <a:endParaRPr lang="de-DE" sz="34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5100"/>
              </a:lnSpc>
            </a:pPr>
            <a:r>
              <a:rPr lang="de-DE" sz="2799" b="1" spc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Daria </a:t>
            </a:r>
            <a:r>
              <a:rPr lang="de-DE" sz="2799" b="1" spc="0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Humburg</a:t>
            </a:r>
            <a:r>
              <a:rPr lang="de-DE" sz="2799" b="1" spc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Marina Schmitz, Klaus Fischer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0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Ergebnisse der Umfrage – Netzwerktreffen in Präsenz</a:t>
            </a:r>
          </a:p>
        </p:txBody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Grafik 10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32D935DF-C111-D10C-22BD-E4D7213F4E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53" y="3241973"/>
            <a:ext cx="9855493" cy="60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581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Ausblick – wie geht es jetzt weiter?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latin typeface="Montserrat"/>
                <a:ea typeface="Montserrat"/>
                <a:cs typeface="Montserrat"/>
                <a:sym typeface="Montserrat"/>
              </a:rPr>
              <a:t>Hubs finden weiterhin statt ab April 2025!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Dokumentationen im Wiki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Beispielsammlung innovativer Lehrformate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b="1" spc="-1" dirty="0">
                <a:latin typeface="Montserrat"/>
                <a:ea typeface="Montserrat"/>
                <a:cs typeface="Montserrat"/>
                <a:sym typeface="Montserrat"/>
              </a:rPr>
              <a:t>Das Netzwerk lebt und trägt sich durch Euch weiter!</a:t>
            </a:r>
          </a:p>
          <a:p>
            <a:pPr marL="518033" lvl="2" algn="l">
              <a:lnSpc>
                <a:spcPts val="5100"/>
              </a:lnSpc>
            </a:pPr>
            <a:endParaRPr lang="de-DE" sz="3000" b="1" spc="-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b="1" spc="-1" dirty="0">
                <a:latin typeface="Montserrat"/>
                <a:ea typeface="Montserrat"/>
                <a:cs typeface="Montserrat"/>
                <a:sym typeface="Montserrat"/>
              </a:rPr>
              <a:t>Kombiniertes Netzwerktreffen und </a:t>
            </a:r>
            <a:r>
              <a:rPr lang="de-DE" sz="3000" b="1" spc="-1" dirty="0" err="1">
                <a:latin typeface="Montserrat"/>
                <a:ea typeface="Montserrat"/>
                <a:cs typeface="Montserrat"/>
                <a:sym typeface="Montserrat"/>
              </a:rPr>
              <a:t>Senatra</a:t>
            </a:r>
            <a:r>
              <a:rPr lang="de-DE" sz="3000" b="1" spc="-1" dirty="0">
                <a:latin typeface="Montserrat"/>
                <a:ea typeface="Montserrat"/>
                <a:cs typeface="Montserrat"/>
                <a:sym typeface="Montserrat"/>
              </a:rPr>
              <a:t>-Abschlusskonferenz: 01. – 03. September 2025 (Uni Vechta)</a:t>
            </a:r>
          </a:p>
        </p:txBody>
      </p:sp>
      <p:sp>
        <p:nvSpPr>
          <p:cNvPr id="8" name="Freeform 8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3A01487A-2FE3-7929-A205-55AACA96F94B}"/>
              </a:ext>
            </a:extLst>
          </p:cNvPr>
          <p:cNvSpPr/>
          <p:nvPr/>
        </p:nvSpPr>
        <p:spPr>
          <a:xfrm>
            <a:off x="14687250" y="3110694"/>
            <a:ext cx="1584000" cy="1584000"/>
          </a:xfrm>
          <a:custGeom>
            <a:avLst/>
            <a:gdLst/>
            <a:ahLst/>
            <a:cxnLst/>
            <a:rect l="l" t="t" r="r" b="b"/>
            <a:pathLst>
              <a:path w="1584000" h="1584000">
                <a:moveTo>
                  <a:pt x="0" y="0"/>
                </a:moveTo>
                <a:lnTo>
                  <a:pt x="1584000" y="0"/>
                </a:lnTo>
                <a:lnTo>
                  <a:pt x="1584000" y="1584000"/>
                </a:lnTo>
                <a:lnTo>
                  <a:pt x="0" y="15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5" name="Grafik 14" descr="Ein Bild, das Text, Visitenkarte, Screenshot, Schrift enthält.&#10;&#10;Automatisch generierte Beschreibung">
            <a:extLst>
              <a:ext uri="{FF2B5EF4-FFF2-40B4-BE49-F238E27FC236}">
                <a16:creationId xmlns:a16="http://schemas.microsoft.com/office/drawing/2014/main" id="{53BC62A4-5EF8-35ED-6BF3-D0655C41CA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20" y="2222785"/>
            <a:ext cx="12771359" cy="64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94373" y="-3671530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685269" y="3134647"/>
            <a:ext cx="5730480" cy="19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en-US" sz="3400" spc="-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www.dg-hochn.de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en-US" sz="3400" spc="-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kontakt@dg-hochn.de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en-US" sz="3400" spc="-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@LinkedIn: DG HochN</a:t>
            </a:r>
          </a:p>
        </p:txBody>
      </p:sp>
      <p:sp>
        <p:nvSpPr>
          <p:cNvPr id="8" name="Freeform 8" descr="Ein Bild, das Kleidung, Mann, Im Haus, Präsentation enthält.  Automatisch generierte Beschreibung"/>
          <p:cNvSpPr/>
          <p:nvPr/>
        </p:nvSpPr>
        <p:spPr>
          <a:xfrm>
            <a:off x="2142577" y="5687160"/>
            <a:ext cx="4882823" cy="2747253"/>
          </a:xfrm>
          <a:custGeom>
            <a:avLst/>
            <a:gdLst/>
            <a:ahLst/>
            <a:cxnLst/>
            <a:rect l="l" t="t" r="r" b="b"/>
            <a:pathLst>
              <a:path w="4882823" h="2747253">
                <a:moveTo>
                  <a:pt x="0" y="0"/>
                </a:moveTo>
                <a:lnTo>
                  <a:pt x="4882823" y="0"/>
                </a:lnTo>
                <a:lnTo>
                  <a:pt x="4882823" y="2747253"/>
                </a:lnTo>
                <a:lnTo>
                  <a:pt x="0" y="2747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3" b="-13"/>
            </a:stretch>
          </a:blipFill>
        </p:spPr>
      </p:sp>
      <p:sp>
        <p:nvSpPr>
          <p:cNvPr id="9" name="Freeform 9" descr="Ein Bild, das Kleidung, Mann, Person, Menschen enthält.  Automatisch generierte Beschreibung"/>
          <p:cNvSpPr/>
          <p:nvPr/>
        </p:nvSpPr>
        <p:spPr>
          <a:xfrm>
            <a:off x="539019" y="2337172"/>
            <a:ext cx="4987820" cy="2806328"/>
          </a:xfrm>
          <a:custGeom>
            <a:avLst/>
            <a:gdLst/>
            <a:ahLst/>
            <a:cxnLst/>
            <a:rect l="l" t="t" r="r" b="b"/>
            <a:pathLst>
              <a:path w="4987820" h="2806328">
                <a:moveTo>
                  <a:pt x="0" y="0"/>
                </a:moveTo>
                <a:lnTo>
                  <a:pt x="4987820" y="0"/>
                </a:lnTo>
                <a:lnTo>
                  <a:pt x="4987820" y="2806328"/>
                </a:lnTo>
                <a:lnTo>
                  <a:pt x="0" y="28063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3" b="-13"/>
            </a:stretch>
          </a:blipFill>
        </p:spPr>
      </p:sp>
      <p:sp>
        <p:nvSpPr>
          <p:cNvPr id="10" name="Freeform 10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450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Das </a:t>
            </a:r>
            <a:r>
              <a:rPr lang="en-US" sz="3600" b="1" spc="-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Projekt</a:t>
            </a:r>
            <a:r>
              <a:rPr lang="en-US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INNO4BNE</a:t>
            </a:r>
          </a:p>
          <a:p>
            <a:pPr algn="l">
              <a:lnSpc>
                <a:spcPts val="5100"/>
              </a:lnSpc>
            </a:pPr>
            <a:endParaRPr lang="en-US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Laufzeit: 01.04.2023 – 31.03.2025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Förderung: Stiftung Innovation in der Hochschullehre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Gründungsteam des Hubs “Innovative Lehrformate für BNE”: Marina Schmitz, Klaus Fischer, </a:t>
            </a:r>
            <a:r>
              <a:rPr lang="de-DE" sz="3000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Magdalène</a:t>
            </a: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Lévy-Tödter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Mitarbeiterin: Daria </a:t>
            </a:r>
            <a:r>
              <a:rPr lang="de-DE" sz="3000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Humburg</a:t>
            </a:r>
            <a:endParaRPr lang="de-DE" sz="3000" spc="-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reeform 11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172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47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Ko-kreative Hubs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Einmal pro Monat | Online | 1 Stunde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Vorstellung eines </a:t>
            </a:r>
            <a:r>
              <a:rPr lang="de-DE" sz="3000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Good</a:t>
            </a: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Practice und Diskussion</a:t>
            </a:r>
          </a:p>
          <a:p>
            <a:pPr marL="776808" lvl="2" indent="-258936" algn="l">
              <a:lnSpc>
                <a:spcPts val="5099"/>
              </a:lnSpc>
              <a:buFont typeface="Arial"/>
              <a:buChar char="⚬"/>
            </a:pP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46 Hubs zu Themen, wie Service Learning, Design </a:t>
            </a:r>
            <a:r>
              <a:rPr lang="de-DE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Thinking</a:t>
            </a: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BNE-Weiterbildungen, inklusive BNE, Kartenspiele, Projektvorstellungen, …</a:t>
            </a:r>
          </a:p>
          <a:p>
            <a:pPr marL="776808" lvl="2" indent="-258936" algn="l">
              <a:lnSpc>
                <a:spcPts val="5099"/>
              </a:lnSpc>
              <a:buFont typeface="Arial"/>
              <a:buChar char="⚬"/>
            </a:pP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Drei “Extra-Hubs”</a:t>
            </a:r>
          </a:p>
          <a:p>
            <a:pPr marL="1234008" lvl="3" indent="-258936">
              <a:lnSpc>
                <a:spcPts val="5099"/>
              </a:lnSpc>
              <a:buFont typeface="Arial"/>
              <a:buChar char="⚬"/>
            </a:pPr>
            <a:r>
              <a:rPr lang="de-DE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Worldview</a:t>
            </a: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Journey </a:t>
            </a:r>
          </a:p>
          <a:p>
            <a:pPr marL="1234008" lvl="3" indent="-258936">
              <a:lnSpc>
                <a:spcPts val="5099"/>
              </a:lnSpc>
              <a:buFont typeface="Arial"/>
              <a:buChar char="⚬"/>
            </a:pP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Green </a:t>
            </a:r>
            <a:r>
              <a:rPr lang="de-DE" sz="3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</a:t>
            </a: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-Hub</a:t>
            </a:r>
          </a:p>
          <a:p>
            <a:pPr marL="1234008" lvl="3" indent="-258936">
              <a:lnSpc>
                <a:spcPts val="5099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Week Termine</a:t>
            </a:r>
          </a:p>
        </p:txBody>
      </p:sp>
      <p:sp>
        <p:nvSpPr>
          <p:cNvPr id="8" name="Freeform 8"/>
          <p:cNvSpPr/>
          <p:nvPr/>
        </p:nvSpPr>
        <p:spPr>
          <a:xfrm>
            <a:off x="12989927" y="2535516"/>
            <a:ext cx="1584000" cy="1584000"/>
          </a:xfrm>
          <a:custGeom>
            <a:avLst/>
            <a:gdLst/>
            <a:ahLst/>
            <a:cxnLst/>
            <a:rect l="l" t="t" r="r" b="b"/>
            <a:pathLst>
              <a:path w="1584000" h="1584000">
                <a:moveTo>
                  <a:pt x="0" y="0"/>
                </a:moveTo>
                <a:lnTo>
                  <a:pt x="1584000" y="0"/>
                </a:lnTo>
                <a:lnTo>
                  <a:pt x="1584000" y="1584000"/>
                </a:lnTo>
                <a:lnTo>
                  <a:pt x="0" y="15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15453812" y="3372146"/>
            <a:ext cx="1584000" cy="1584000"/>
          </a:xfrm>
          <a:custGeom>
            <a:avLst/>
            <a:gdLst/>
            <a:ahLst/>
            <a:cxnLst/>
            <a:rect l="l" t="t" r="r" b="b"/>
            <a:pathLst>
              <a:path w="1584000" h="1584000">
                <a:moveTo>
                  <a:pt x="0" y="0"/>
                </a:moveTo>
                <a:lnTo>
                  <a:pt x="1584000" y="0"/>
                </a:lnTo>
                <a:lnTo>
                  <a:pt x="1584000" y="1584000"/>
                </a:lnTo>
                <a:lnTo>
                  <a:pt x="0" y="15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64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47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Wissensmanagement im DG </a:t>
            </a:r>
            <a:r>
              <a:rPr lang="de-DE" sz="3600" b="1" spc="-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HochN</a:t>
            </a: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-Wiki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49 Hub-Dokumentationen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64 Themenseiten und Artikel zu BNE (Portal Lehre)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Erweiterung der Beispielsammlung innovativer Lehrformate (20 Seiten)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Kooperationen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Community-Seite der </a:t>
            </a:r>
            <a:r>
              <a:rPr lang="de-DE" sz="3000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dghd</a:t>
            </a: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Sammlung von Seminarkonzepte zum Thema BNE der TH Nürnberg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Week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3000" i="1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Arbeit: </a:t>
            </a:r>
            <a:r>
              <a:rPr lang="de-DE" sz="3000" i="1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agado</a:t>
            </a:r>
            <a:r>
              <a:rPr lang="de-DE" sz="3000" i="1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e.V.</a:t>
            </a:r>
          </a:p>
        </p:txBody>
      </p:sp>
      <p:sp>
        <p:nvSpPr>
          <p:cNvPr id="8" name="Freeform 8"/>
          <p:cNvSpPr/>
          <p:nvPr/>
        </p:nvSpPr>
        <p:spPr>
          <a:xfrm>
            <a:off x="13408079" y="2238108"/>
            <a:ext cx="2073666" cy="2073666"/>
          </a:xfrm>
          <a:custGeom>
            <a:avLst/>
            <a:gdLst/>
            <a:ahLst/>
            <a:cxnLst/>
            <a:rect l="l" t="t" r="r" b="b"/>
            <a:pathLst>
              <a:path w="2073666" h="2073666">
                <a:moveTo>
                  <a:pt x="0" y="0"/>
                </a:moveTo>
                <a:lnTo>
                  <a:pt x="2073666" y="0"/>
                </a:lnTo>
                <a:lnTo>
                  <a:pt x="2073666" y="2073666"/>
                </a:lnTo>
                <a:lnTo>
                  <a:pt x="0" y="20736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581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Netzwerktreffen und AGs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Untergruppe zum Thema BNE-/ NE-Zertifikate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Untergruppe zum Thema „Studentische Partizipation“</a:t>
            </a:r>
          </a:p>
          <a:p>
            <a:pPr marL="776808" lvl="2" indent="-258936" algn="l">
              <a:lnSpc>
                <a:spcPts val="5099"/>
              </a:lnSpc>
              <a:buFont typeface="Arial"/>
              <a:buChar char="⚬"/>
            </a:pPr>
            <a:r>
              <a:rPr lang="de-DE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Zwei Netzwerktreffen in Präsenz 2023 und 2024 </a:t>
            </a:r>
          </a:p>
          <a:p>
            <a:pPr marL="1234008" lvl="3" indent="-258936">
              <a:lnSpc>
                <a:spcPts val="5099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Thementische </a:t>
            </a:r>
          </a:p>
          <a:p>
            <a:pPr marL="1468120" lvl="2" indent="-489373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Posterpräsentationen</a:t>
            </a:r>
          </a:p>
          <a:p>
            <a:pPr marL="1468120" lvl="2" indent="-489373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Dokumentation der Inhalte im DG </a:t>
            </a:r>
            <a:r>
              <a:rPr lang="de-DE" sz="3000" spc="-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HochN</a:t>
            </a: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-Wiki</a:t>
            </a:r>
          </a:p>
          <a:p>
            <a:pPr marL="1468120" lvl="2" indent="-489373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Feedback: Tolle Stimmung, absolute Bereicherung</a:t>
            </a:r>
          </a:p>
        </p:txBody>
      </p:sp>
      <p:sp>
        <p:nvSpPr>
          <p:cNvPr id="8" name="Freeform 8"/>
          <p:cNvSpPr/>
          <p:nvPr/>
        </p:nvSpPr>
        <p:spPr>
          <a:xfrm>
            <a:off x="14269263" y="6170686"/>
            <a:ext cx="1982937" cy="1982937"/>
          </a:xfrm>
          <a:custGeom>
            <a:avLst/>
            <a:gdLst/>
            <a:ahLst/>
            <a:cxnLst/>
            <a:rect l="l" t="t" r="r" b="b"/>
            <a:pathLst>
              <a:path w="1982937" h="1982937">
                <a:moveTo>
                  <a:pt x="0" y="0"/>
                </a:moveTo>
                <a:lnTo>
                  <a:pt x="1982937" y="0"/>
                </a:lnTo>
                <a:lnTo>
                  <a:pt x="1982937" y="1982937"/>
                </a:lnTo>
                <a:lnTo>
                  <a:pt x="0" y="19829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47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Was ist noch passiert?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Verteiler von 69 Mitgliedern auf 240 Mitglieder gestiegen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Repräsentation von INNO4BNE-Netzwerk auf verschiedenen Konferenzen und in anderen Netzwerken (national und international)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Academic Cloud Hub HS Hannover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  <a:ea typeface="Montserrat"/>
                <a:cs typeface="Montserrat"/>
                <a:sym typeface="Montserrat"/>
              </a:rPr>
              <a:t>Workshop zum Thema Wissenschaftsmanagement in Wikis (</a:t>
            </a:r>
            <a:r>
              <a:rPr lang="de-DE" sz="2800" spc="-1" dirty="0" err="1">
                <a:latin typeface="Montserrat"/>
                <a:ea typeface="Montserrat"/>
                <a:cs typeface="Montserrat"/>
                <a:sym typeface="Montserrat"/>
              </a:rPr>
              <a:t>StIL</a:t>
            </a:r>
            <a:r>
              <a:rPr lang="de-DE" sz="2800" spc="-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  <a:ea typeface="Montserrat"/>
                <a:cs typeface="Montserrat"/>
                <a:sym typeface="Montserrat"/>
              </a:rPr>
              <a:t>Posterpräsentation I-BNE-Konferenz TH Nürnberg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  <a:ea typeface="Montserrat"/>
                <a:cs typeface="Montserrat"/>
                <a:sym typeface="Montserrat"/>
              </a:rPr>
              <a:t>Austausch mit Plattform der Uni St. Gallen </a:t>
            </a:r>
            <a:r>
              <a:rPr lang="de-DE" sz="2800" i="1" spc="-1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de-DE" sz="2800" i="1" spc="-1" dirty="0" err="1"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r>
              <a:rPr lang="de-DE" sz="2800" i="1" spc="-1" dirty="0">
                <a:latin typeface="Montserrat"/>
                <a:ea typeface="Montserrat"/>
                <a:cs typeface="Montserrat"/>
                <a:sym typeface="Montserrat"/>
              </a:rPr>
              <a:t> in Academia)</a:t>
            </a:r>
          </a:p>
          <a:p>
            <a:pPr marL="777050" lvl="2" indent="-259017">
              <a:lnSpc>
                <a:spcPts val="5100"/>
              </a:lnSpc>
              <a:buFont typeface="Arial"/>
              <a:buChar char="⚬"/>
            </a:pPr>
            <a:r>
              <a:rPr lang="de-DE" sz="3000" dirty="0">
                <a:latin typeface="Montserrat" pitchFamily="2" charset="77"/>
              </a:rPr>
              <a:t>Sicherstellung technischer Infrastruktur im Wiki durch Webagentur</a:t>
            </a:r>
          </a:p>
        </p:txBody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DEFEC21-ADAA-23B0-4450-8BB5613F266E}"/>
              </a:ext>
            </a:extLst>
          </p:cNvPr>
          <p:cNvSpPr/>
          <p:nvPr/>
        </p:nvSpPr>
        <p:spPr>
          <a:xfrm>
            <a:off x="14661812" y="2026599"/>
            <a:ext cx="1584000" cy="1584000"/>
          </a:xfrm>
          <a:custGeom>
            <a:avLst/>
            <a:gdLst/>
            <a:ahLst/>
            <a:cxnLst/>
            <a:rect l="l" t="t" r="r" b="b"/>
            <a:pathLst>
              <a:path w="1584000" h="1584000">
                <a:moveTo>
                  <a:pt x="0" y="0"/>
                </a:moveTo>
                <a:lnTo>
                  <a:pt x="1584000" y="0"/>
                </a:lnTo>
                <a:lnTo>
                  <a:pt x="1584000" y="1584000"/>
                </a:lnTo>
                <a:lnTo>
                  <a:pt x="0" y="15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771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714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Ergebnisse der Umfrage – Allgemein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 meisten sind Mitglied seit 2024 und nehmen alle drei Monate teil</a:t>
            </a:r>
          </a:p>
          <a:p>
            <a:pPr marL="777050" lvl="2" indent="-259017" algn="l">
              <a:lnSpc>
                <a:spcPts val="5100"/>
              </a:lnSpc>
              <a:buFont typeface="Arial"/>
              <a:buChar char="⚬"/>
            </a:pPr>
            <a:r>
              <a:rPr lang="de-DE" sz="3000" b="1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Wichtige Punkte des Hubs: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Vernetzung mit Gleichgesinnten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  <a:ea typeface="Montserrat"/>
                <a:cs typeface="Montserrat"/>
                <a:sym typeface="Montserrat"/>
              </a:rPr>
              <a:t>Best Practices und Austausch zu Inhalten/ Formaten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</a:rPr>
              <a:t>Neuartige Lehrformate entwickeln und anwenden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</a:rPr>
              <a:t>Wissen zu Nachhaltigkeitsthemen</a:t>
            </a:r>
          </a:p>
          <a:p>
            <a:pPr marL="1234250" lvl="3" indent="-259017">
              <a:lnSpc>
                <a:spcPts val="5100"/>
              </a:lnSpc>
              <a:buFont typeface="Arial"/>
              <a:buChar char="⚬"/>
            </a:pPr>
            <a:r>
              <a:rPr lang="de-DE" sz="2800" spc="-1" dirty="0">
                <a:latin typeface="Montserrat"/>
              </a:rPr>
              <a:t>Für BNE in der eigenen Institution einsetzen</a:t>
            </a:r>
          </a:p>
          <a:p>
            <a:pPr marL="777050" lvl="2" indent="-259017">
              <a:lnSpc>
                <a:spcPts val="5100"/>
              </a:lnSpc>
              <a:buFont typeface="Arial"/>
              <a:buChar char="⚬"/>
            </a:pPr>
            <a:r>
              <a:rPr lang="de-DE" sz="3000" b="1" dirty="0">
                <a:latin typeface="Montserrat" pitchFamily="2" charset="77"/>
              </a:rPr>
              <a:t>Der Hub hat eher unterstützt</a:t>
            </a:r>
          </a:p>
          <a:p>
            <a:pPr algn="l">
              <a:lnSpc>
                <a:spcPts val="5100"/>
              </a:lnSpc>
            </a:pPr>
            <a:endParaRPr lang="de-DE" sz="3600" b="1" spc="-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40575E8-545A-55C7-77D5-69FE1AB7554C}"/>
              </a:ext>
            </a:extLst>
          </p:cNvPr>
          <p:cNvSpPr/>
          <p:nvPr/>
        </p:nvSpPr>
        <p:spPr>
          <a:xfrm>
            <a:off x="14269263" y="6170686"/>
            <a:ext cx="1982937" cy="1982937"/>
          </a:xfrm>
          <a:custGeom>
            <a:avLst/>
            <a:gdLst/>
            <a:ahLst/>
            <a:cxnLst/>
            <a:rect l="l" t="t" r="r" b="b"/>
            <a:pathLst>
              <a:path w="1982937" h="1982937">
                <a:moveTo>
                  <a:pt x="0" y="0"/>
                </a:moveTo>
                <a:lnTo>
                  <a:pt x="1982937" y="0"/>
                </a:lnTo>
                <a:lnTo>
                  <a:pt x="1982937" y="1982937"/>
                </a:lnTo>
                <a:lnTo>
                  <a:pt x="0" y="19829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90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10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Ergebnisse der </a:t>
            </a:r>
            <a:r>
              <a:rPr lang="de-DE" sz="3600" b="1" spc="-1" dirty="0">
                <a:solidFill>
                  <a:srgbClr val="000000"/>
                </a:solidFill>
                <a:latin typeface="Montserrat Bold"/>
                <a:sym typeface="Montserrat Bold"/>
              </a:rPr>
              <a:t>Umfrage – Gestaltung von BNE-Lehrformaten</a:t>
            </a:r>
            <a:endParaRPr lang="de-DE" sz="2800" dirty="0">
              <a:effectLst/>
            </a:endParaRPr>
          </a:p>
        </p:txBody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F462E8-8B43-D0BD-E37F-1B64DC9181C0}"/>
              </a:ext>
            </a:extLst>
          </p:cNvPr>
          <p:cNvSpPr txBox="1"/>
          <p:nvPr/>
        </p:nvSpPr>
        <p:spPr>
          <a:xfrm>
            <a:off x="1526164" y="3494499"/>
            <a:ext cx="7617836" cy="1954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CD8C8-0E2C-C254-8E24-3616E0D142D1}"/>
              </a:ext>
            </a:extLst>
          </p:cNvPr>
          <p:cNvSpPr txBox="1"/>
          <p:nvPr/>
        </p:nvSpPr>
        <p:spPr>
          <a:xfrm>
            <a:off x="9647280" y="3478235"/>
            <a:ext cx="68453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5100"/>
              </a:lnSpc>
            </a:pPr>
            <a:endParaRPr lang="de-DE" sz="2000" spc="-1" dirty="0">
              <a:solidFill>
                <a:schemeClr val="accent2">
                  <a:lumMod val="75000"/>
                </a:schemeClr>
              </a:solidFill>
              <a:latin typeface="Montserrat"/>
            </a:endParaRPr>
          </a:p>
          <a:p>
            <a:endParaRPr lang="de-DE" dirty="0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A673E52-C1AB-CF32-43BF-184E4C53EBC9}"/>
              </a:ext>
            </a:extLst>
          </p:cNvPr>
          <p:cNvSpPr/>
          <p:nvPr/>
        </p:nvSpPr>
        <p:spPr>
          <a:xfrm>
            <a:off x="2035800" y="3711075"/>
            <a:ext cx="6803400" cy="1432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spc="-1" dirty="0">
                <a:latin typeface="Montserrat"/>
              </a:rPr>
              <a:t>„Das ‚diffuse‘ Verständnis der Vielfältigkeit und Variabilität von BNE-Lehrformaten wurde mit unzähligen Beispielen konkretisiert und greifbar.“</a:t>
            </a:r>
          </a:p>
          <a:p>
            <a:pPr algn="ctr"/>
            <a:endParaRPr lang="de-DE" dirty="0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8F35039-A2FD-C83E-7B6F-33595933EA67}"/>
              </a:ext>
            </a:extLst>
          </p:cNvPr>
          <p:cNvSpPr/>
          <p:nvPr/>
        </p:nvSpPr>
        <p:spPr>
          <a:xfrm>
            <a:off x="2035800" y="5978563"/>
            <a:ext cx="6803400" cy="191390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8033" lvl="2"/>
            <a:r>
              <a:rPr lang="de-DE" sz="1800" b="1" spc="-1" dirty="0">
                <a:latin typeface="Montserrat"/>
              </a:rPr>
              <a:t>„Die Bedeutung von Interdisziplinarität ist noch mehr in den Fokus gerückt. Außerdem ist es schön zu sehen, dass auch niedrigschwellige Formate Anklang finden und ein guter erster Schritt sind.“ </a:t>
            </a: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168FD5B4-1F71-1017-26A0-57436565489F}"/>
              </a:ext>
            </a:extLst>
          </p:cNvPr>
          <p:cNvSpPr/>
          <p:nvPr/>
        </p:nvSpPr>
        <p:spPr>
          <a:xfrm>
            <a:off x="9958436" y="3711075"/>
            <a:ext cx="6803400" cy="1432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de-DE" sz="1800" spc="-1" dirty="0">
              <a:latin typeface="Montserrat"/>
            </a:endParaRPr>
          </a:p>
          <a:p>
            <a:pPr lvl="2"/>
            <a:endParaRPr lang="de-DE" spc="-1" dirty="0">
              <a:latin typeface="Montserrat"/>
            </a:endParaRPr>
          </a:p>
          <a:p>
            <a:pPr lvl="2"/>
            <a:endParaRPr lang="de-DE" spc="-1" dirty="0">
              <a:latin typeface="Montserrat"/>
            </a:endParaRPr>
          </a:p>
          <a:p>
            <a:pPr lvl="2"/>
            <a:r>
              <a:rPr lang="de-DE" sz="1800" b="1" spc="-1" dirty="0">
                <a:latin typeface="Montserrat"/>
              </a:rPr>
              <a:t>„Ja, partizipatorische Ansätze werden stärker berücksichtigt und Selbstwirksamkeit wird noch stärker fokussiert.“ </a:t>
            </a:r>
          </a:p>
          <a:p>
            <a:pPr lvl="2">
              <a:lnSpc>
                <a:spcPts val="5100"/>
              </a:lnSpc>
            </a:pPr>
            <a:endParaRPr lang="de-DE" sz="1800" spc="-1" dirty="0">
              <a:latin typeface="Montserrat"/>
            </a:endParaRPr>
          </a:p>
          <a:p>
            <a:pPr algn="ctr"/>
            <a:endParaRPr lang="de-DE" dirty="0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D51355F9-E5DC-F46B-0D72-45DC6C37ED65}"/>
              </a:ext>
            </a:extLst>
          </p:cNvPr>
          <p:cNvSpPr/>
          <p:nvPr/>
        </p:nvSpPr>
        <p:spPr>
          <a:xfrm>
            <a:off x="9958436" y="6219300"/>
            <a:ext cx="6803400" cy="1432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de-DE" sz="1800" spc="-1" dirty="0">
              <a:latin typeface="Montserrat"/>
            </a:endParaRPr>
          </a:p>
          <a:p>
            <a:pPr lvl="2"/>
            <a:endParaRPr lang="de-DE" sz="1800" spc="-1" dirty="0">
              <a:latin typeface="Montserrat"/>
            </a:endParaRPr>
          </a:p>
          <a:p>
            <a:pPr marL="0" lvl="2"/>
            <a:r>
              <a:rPr lang="de-DE" sz="1800" b="1" spc="-1" dirty="0">
                <a:latin typeface="Montserrat"/>
              </a:rPr>
              <a:t>	„Ermutigung, einfach mal Dinge zu 	versuchen.“</a:t>
            </a:r>
          </a:p>
          <a:p>
            <a:pPr lvl="2"/>
            <a:endParaRPr lang="de-DE" sz="1800" spc="-1" dirty="0">
              <a:latin typeface="Montserrat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6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3255" y="-3108893"/>
            <a:ext cx="15032149" cy="6219587"/>
          </a:xfrm>
          <a:custGeom>
            <a:avLst/>
            <a:gdLst/>
            <a:ahLst/>
            <a:cxnLst/>
            <a:rect l="l" t="t" r="r" b="b"/>
            <a:pathLst>
              <a:path w="15032149" h="6219587">
                <a:moveTo>
                  <a:pt x="0" y="0"/>
                </a:moveTo>
                <a:lnTo>
                  <a:pt x="15032150" y="0"/>
                </a:lnTo>
                <a:lnTo>
                  <a:pt x="15032150" y="6219586"/>
                </a:lnTo>
                <a:lnTo>
                  <a:pt x="0" y="6219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3509" y="-2980166"/>
            <a:ext cx="14164017" cy="5036931"/>
          </a:xfrm>
          <a:custGeom>
            <a:avLst/>
            <a:gdLst/>
            <a:ahLst/>
            <a:cxnLst/>
            <a:rect l="l" t="t" r="r" b="b"/>
            <a:pathLst>
              <a:path w="14164017" h="5036931">
                <a:moveTo>
                  <a:pt x="0" y="0"/>
                </a:moveTo>
                <a:lnTo>
                  <a:pt x="14164018" y="0"/>
                </a:lnTo>
                <a:lnTo>
                  <a:pt x="14164018" y="5036932"/>
                </a:lnTo>
                <a:lnTo>
                  <a:pt x="0" y="5036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0343" y="3610599"/>
            <a:ext cx="6553514" cy="12799122"/>
          </a:xfrm>
          <a:custGeom>
            <a:avLst/>
            <a:gdLst/>
            <a:ahLst/>
            <a:cxnLst/>
            <a:rect l="l" t="t" r="r" b="b"/>
            <a:pathLst>
              <a:path w="6553514" h="12799122">
                <a:moveTo>
                  <a:pt x="0" y="0"/>
                </a:moveTo>
                <a:lnTo>
                  <a:pt x="6553514" y="0"/>
                </a:lnTo>
                <a:lnTo>
                  <a:pt x="6553514" y="12799122"/>
                </a:lnTo>
                <a:lnTo>
                  <a:pt x="0" y="12799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258480"/>
            <a:ext cx="19109880" cy="2395440"/>
          </a:xfrm>
          <a:custGeom>
            <a:avLst/>
            <a:gdLst/>
            <a:ahLst/>
            <a:cxnLst/>
            <a:rect l="l" t="t" r="r" b="b"/>
            <a:pathLst>
              <a:path w="19109880" h="2395440">
                <a:moveTo>
                  <a:pt x="0" y="0"/>
                </a:moveTo>
                <a:lnTo>
                  <a:pt x="19109880" y="0"/>
                </a:lnTo>
                <a:lnTo>
                  <a:pt x="19109880" y="2395440"/>
                </a:lnTo>
                <a:lnTo>
                  <a:pt x="0" y="2395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51483" y="4164146"/>
            <a:ext cx="5674594" cy="12469627"/>
          </a:xfrm>
          <a:custGeom>
            <a:avLst/>
            <a:gdLst/>
            <a:ahLst/>
            <a:cxnLst/>
            <a:rect l="l" t="t" r="r" b="b"/>
            <a:pathLst>
              <a:path w="5674594" h="12469627">
                <a:moveTo>
                  <a:pt x="0" y="0"/>
                </a:moveTo>
                <a:lnTo>
                  <a:pt x="5674594" y="0"/>
                </a:lnTo>
                <a:lnTo>
                  <a:pt x="5674594" y="12469628"/>
                </a:lnTo>
                <a:lnTo>
                  <a:pt x="0" y="12469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5800" y="2462160"/>
            <a:ext cx="15222960" cy="610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de-DE" sz="3600" b="1" spc="-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Ergebnisse der </a:t>
            </a:r>
            <a:r>
              <a:rPr lang="de-DE" sz="3600" b="1" spc="-1" dirty="0">
                <a:solidFill>
                  <a:srgbClr val="000000"/>
                </a:solidFill>
                <a:latin typeface="Montserrat Bold"/>
                <a:sym typeface="Montserrat Bold"/>
              </a:rPr>
              <a:t>Umfrage – Umsetzung von BNE-Lehrformaten</a:t>
            </a:r>
            <a:endParaRPr lang="de-DE" sz="2800" dirty="0">
              <a:effectLst/>
            </a:endParaRPr>
          </a:p>
        </p:txBody>
      </p:sp>
      <p:sp>
        <p:nvSpPr>
          <p:cNvPr id="9" name="Freeform 9" descr="Ein Bild, das Grafiken, Schrift, Grafikdesign, Logo enthält.  Automatisch generierte Beschreibung"/>
          <p:cNvSpPr/>
          <p:nvPr/>
        </p:nvSpPr>
        <p:spPr>
          <a:xfrm>
            <a:off x="14444912" y="285130"/>
            <a:ext cx="3601800" cy="869910"/>
          </a:xfrm>
          <a:custGeom>
            <a:avLst/>
            <a:gdLst/>
            <a:ahLst/>
            <a:cxnLst/>
            <a:rect l="l" t="t" r="r" b="b"/>
            <a:pathLst>
              <a:path w="3601800" h="869910">
                <a:moveTo>
                  <a:pt x="0" y="0"/>
                </a:moveTo>
                <a:lnTo>
                  <a:pt x="3601800" y="0"/>
                </a:lnTo>
                <a:lnTo>
                  <a:pt x="3601800" y="869910"/>
                </a:lnTo>
                <a:lnTo>
                  <a:pt x="0" y="869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F462E8-8B43-D0BD-E37F-1B64DC9181C0}"/>
              </a:ext>
            </a:extLst>
          </p:cNvPr>
          <p:cNvSpPr txBox="1"/>
          <p:nvPr/>
        </p:nvSpPr>
        <p:spPr>
          <a:xfrm>
            <a:off x="1526164" y="3494499"/>
            <a:ext cx="7617836" cy="1954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  <a:p>
            <a:pPr marL="518033" lvl="2">
              <a:lnSpc>
                <a:spcPts val="5100"/>
              </a:lnSpc>
            </a:pPr>
            <a:endParaRPr lang="de-DE" sz="2000" spc="-1" dirty="0">
              <a:latin typeface="Montserra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CD8C8-0E2C-C254-8E24-3616E0D142D1}"/>
              </a:ext>
            </a:extLst>
          </p:cNvPr>
          <p:cNvSpPr txBox="1"/>
          <p:nvPr/>
        </p:nvSpPr>
        <p:spPr>
          <a:xfrm>
            <a:off x="9647280" y="3478235"/>
            <a:ext cx="68453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5100"/>
              </a:lnSpc>
            </a:pPr>
            <a:endParaRPr lang="de-DE" sz="2000" spc="-1" dirty="0">
              <a:solidFill>
                <a:schemeClr val="accent2">
                  <a:lumMod val="75000"/>
                </a:schemeClr>
              </a:solidFill>
              <a:latin typeface="Montserrat"/>
            </a:endParaRPr>
          </a:p>
          <a:p>
            <a:endParaRPr lang="de-DE" dirty="0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A673E52-C1AB-CF32-43BF-184E4C53EBC9}"/>
              </a:ext>
            </a:extLst>
          </p:cNvPr>
          <p:cNvSpPr/>
          <p:nvPr/>
        </p:nvSpPr>
        <p:spPr>
          <a:xfrm>
            <a:off x="2035800" y="4100612"/>
            <a:ext cx="6803400" cy="11276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8033" lvl="2"/>
            <a:endParaRPr lang="de-DE" sz="1800" spc="-1" dirty="0">
              <a:latin typeface="Montserrat"/>
            </a:endParaRPr>
          </a:p>
          <a:p>
            <a:pPr marL="518033" lvl="2"/>
            <a:r>
              <a:rPr lang="de-DE" sz="1800" b="1" spc="-1" dirty="0">
                <a:latin typeface="Montserrat"/>
              </a:rPr>
              <a:t>Wir überlegen, in den nächsten Semestern ein Service-Learning Seminar zu gestalten.“</a:t>
            </a:r>
          </a:p>
          <a:p>
            <a:pPr algn="ctr"/>
            <a:endParaRPr lang="de-DE" dirty="0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8F35039-A2FD-C83E-7B6F-33595933EA67}"/>
              </a:ext>
            </a:extLst>
          </p:cNvPr>
          <p:cNvSpPr/>
          <p:nvPr/>
        </p:nvSpPr>
        <p:spPr>
          <a:xfrm>
            <a:off x="2035800" y="6219299"/>
            <a:ext cx="6803400" cy="1432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8033" lvl="2"/>
            <a:r>
              <a:rPr lang="de-DE" sz="1800" b="1" spc="-1" dirty="0">
                <a:latin typeface="Montserrat"/>
              </a:rPr>
              <a:t>„Bspw. Nachhaltigkeitskompetenzen anhand des </a:t>
            </a:r>
            <a:r>
              <a:rPr lang="de-DE" sz="1800" b="1" spc="-1" dirty="0" err="1">
                <a:latin typeface="Montserrat"/>
              </a:rPr>
              <a:t>GreenComp</a:t>
            </a:r>
            <a:r>
              <a:rPr lang="de-DE" sz="1800" b="1" spc="-1" dirty="0">
                <a:latin typeface="Montserrat"/>
              </a:rPr>
              <a:t> expliziter thematisiert (in Lehre und kollegialem Austausch)“ </a:t>
            </a: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168FD5B4-1F71-1017-26A0-57436565489F}"/>
              </a:ext>
            </a:extLst>
          </p:cNvPr>
          <p:cNvSpPr/>
          <p:nvPr/>
        </p:nvSpPr>
        <p:spPr>
          <a:xfrm>
            <a:off x="9958436" y="3386547"/>
            <a:ext cx="6803400" cy="227878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de-DE" sz="1800" spc="-1" dirty="0">
              <a:latin typeface="Montserrat"/>
            </a:endParaRPr>
          </a:p>
          <a:p>
            <a:pPr lvl="2"/>
            <a:endParaRPr lang="de-DE" spc="-1" dirty="0">
              <a:latin typeface="Montserrat"/>
            </a:endParaRPr>
          </a:p>
          <a:p>
            <a:pPr lvl="2"/>
            <a:endParaRPr lang="de-DE" spc="-1" dirty="0">
              <a:latin typeface="Montserrat"/>
            </a:endParaRPr>
          </a:p>
          <a:p>
            <a:pPr marL="518033" lvl="2"/>
            <a:r>
              <a:rPr lang="de-DE" sz="1800" b="1" spc="-1" dirty="0">
                <a:latin typeface="Montserrat"/>
              </a:rPr>
              <a:t>„Ich versuche die Impulse in außercurricularen Veranstaltungen für Studierende zu integrieren. Ich habe zudem Impulse für die Vermittlung von Inhalten in Berufsbildungsveranstaltungen für </a:t>
            </a:r>
            <a:r>
              <a:rPr lang="de-DE" sz="1800" b="1" spc="-1" dirty="0" err="1">
                <a:latin typeface="Montserrat"/>
              </a:rPr>
              <a:t>Schüler:innen</a:t>
            </a:r>
            <a:r>
              <a:rPr lang="de-DE" sz="1800" b="1" spc="-1" dirty="0">
                <a:latin typeface="Montserrat"/>
              </a:rPr>
              <a:t> erhalten (z. B. </a:t>
            </a:r>
            <a:r>
              <a:rPr lang="de-DE" sz="1800" b="1" spc="-1" dirty="0" err="1">
                <a:latin typeface="Montserrat"/>
              </a:rPr>
              <a:t>Klimaxo</a:t>
            </a:r>
            <a:r>
              <a:rPr lang="de-DE" sz="1800" b="1" spc="-1" dirty="0">
                <a:latin typeface="Montserrat"/>
              </a:rPr>
              <a:t> 	Kartenspiel).“</a:t>
            </a:r>
          </a:p>
          <a:p>
            <a:pPr lvl="2">
              <a:lnSpc>
                <a:spcPts val="5100"/>
              </a:lnSpc>
            </a:pPr>
            <a:endParaRPr lang="de-DE" sz="1800" spc="-1" dirty="0">
              <a:latin typeface="Montserrat"/>
            </a:endParaRPr>
          </a:p>
          <a:p>
            <a:pPr algn="ctr"/>
            <a:endParaRPr lang="de-DE" dirty="0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D51355F9-E5DC-F46B-0D72-45DC6C37ED65}"/>
              </a:ext>
            </a:extLst>
          </p:cNvPr>
          <p:cNvSpPr/>
          <p:nvPr/>
        </p:nvSpPr>
        <p:spPr>
          <a:xfrm>
            <a:off x="9958436" y="6219300"/>
            <a:ext cx="6803400" cy="1432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de-DE" sz="1800" spc="-1" dirty="0">
              <a:latin typeface="Montserrat"/>
            </a:endParaRPr>
          </a:p>
          <a:p>
            <a:pPr lvl="2"/>
            <a:endParaRPr lang="de-DE" sz="1800" spc="-1" dirty="0">
              <a:latin typeface="Montserrat"/>
            </a:endParaRPr>
          </a:p>
          <a:p>
            <a:pPr marL="518033" lvl="2">
              <a:lnSpc>
                <a:spcPts val="5100"/>
              </a:lnSpc>
            </a:pPr>
            <a:r>
              <a:rPr lang="de-DE" b="1" spc="-1" dirty="0">
                <a:latin typeface="Montserrat"/>
              </a:rPr>
              <a:t>	</a:t>
            </a:r>
            <a:r>
              <a:rPr lang="de-DE" sz="1800" b="1" spc="-1" dirty="0">
                <a:latin typeface="Montserrat"/>
              </a:rPr>
              <a:t>„Rollenspiel: Personas in der Zukunft“ </a:t>
            </a:r>
          </a:p>
          <a:p>
            <a:pPr lvl="2"/>
            <a:endParaRPr lang="de-DE" sz="1800" spc="-1" dirty="0">
              <a:latin typeface="Montserrat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Macintosh PowerPoint</Application>
  <PresentationFormat>Benutzerdefiniert</PresentationFormat>
  <Paragraphs>105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Calibri</vt:lpstr>
      <vt:lpstr>Montserrat Bold</vt:lpstr>
      <vt:lpstr>Montserrat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INNO4BNE_Postervorstellung I-BNE_Konferenz_Nürnberg.pptx</dc:title>
  <cp:lastModifiedBy>Daria Humburg</cp:lastModifiedBy>
  <cp:revision>120</cp:revision>
  <dcterms:created xsi:type="dcterms:W3CDTF">2006-08-16T00:00:00Z</dcterms:created>
  <dcterms:modified xsi:type="dcterms:W3CDTF">2025-03-26T13:22:20Z</dcterms:modified>
  <dc:identifier>DAGH8mVi-Gk</dc:identifier>
</cp:coreProperties>
</file>